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slides/slide89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slides/slide79.xml" ContentType="application/vnd.openxmlformats-officedocument.presentationml.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s/slide98.xml" ContentType="application/vnd.openxmlformats-officedocument.presentationml.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6"/>
  </p:notesMasterIdLst>
  <p:sldIdLst>
    <p:sldId id="256" r:id="rId2"/>
    <p:sldId id="710" r:id="rId3"/>
    <p:sldId id="270" r:id="rId4"/>
    <p:sldId id="260" r:id="rId5"/>
    <p:sldId id="262" r:id="rId6"/>
    <p:sldId id="261" r:id="rId7"/>
    <p:sldId id="263" r:id="rId8"/>
    <p:sldId id="265" r:id="rId9"/>
    <p:sldId id="268" r:id="rId10"/>
    <p:sldId id="723" r:id="rId11"/>
    <p:sldId id="549" r:id="rId12"/>
    <p:sldId id="726" r:id="rId13"/>
    <p:sldId id="415" r:id="rId14"/>
    <p:sldId id="485" r:id="rId15"/>
    <p:sldId id="739" r:id="rId16"/>
    <p:sldId id="289" r:id="rId17"/>
    <p:sldId id="554" r:id="rId18"/>
    <p:sldId id="555" r:id="rId19"/>
    <p:sldId id="556" r:id="rId20"/>
    <p:sldId id="275" r:id="rId21"/>
    <p:sldId id="276" r:id="rId22"/>
    <p:sldId id="274" r:id="rId23"/>
    <p:sldId id="774" r:id="rId24"/>
    <p:sldId id="563" r:id="rId25"/>
    <p:sldId id="564" r:id="rId26"/>
    <p:sldId id="559" r:id="rId27"/>
    <p:sldId id="560" r:id="rId28"/>
    <p:sldId id="721" r:id="rId29"/>
    <p:sldId id="719" r:id="rId30"/>
    <p:sldId id="578" r:id="rId31"/>
    <p:sldId id="781" r:id="rId32"/>
    <p:sldId id="288" r:id="rId33"/>
    <p:sldId id="567" r:id="rId34"/>
    <p:sldId id="568" r:id="rId35"/>
    <p:sldId id="782" r:id="rId36"/>
    <p:sldId id="780" r:id="rId37"/>
    <p:sldId id="770" r:id="rId38"/>
    <p:sldId id="731" r:id="rId39"/>
    <p:sldId id="741" r:id="rId40"/>
    <p:sldId id="581" r:id="rId41"/>
    <p:sldId id="729" r:id="rId42"/>
    <p:sldId id="742" r:id="rId43"/>
    <p:sldId id="571" r:id="rId44"/>
    <p:sldId id="730" r:id="rId45"/>
    <p:sldId id="718" r:id="rId46"/>
    <p:sldId id="717" r:id="rId47"/>
    <p:sldId id="583" r:id="rId48"/>
    <p:sldId id="716" r:id="rId49"/>
    <p:sldId id="574" r:id="rId50"/>
    <p:sldId id="585" r:id="rId51"/>
    <p:sldId id="467" r:id="rId52"/>
    <p:sldId id="689" r:id="rId53"/>
    <p:sldId id="690" r:id="rId54"/>
    <p:sldId id="385" r:id="rId55"/>
    <p:sldId id="594" r:id="rId56"/>
    <p:sldId id="413" r:id="rId57"/>
    <p:sldId id="586" r:id="rId58"/>
    <p:sldId id="592" r:id="rId59"/>
    <p:sldId id="314" r:id="rId60"/>
    <p:sldId id="323" r:id="rId61"/>
    <p:sldId id="304" r:id="rId62"/>
    <p:sldId id="610" r:id="rId63"/>
    <p:sldId id="482" r:id="rId64"/>
    <p:sldId id="587" r:id="rId65"/>
    <p:sldId id="611" r:id="rId66"/>
    <p:sldId id="633" r:id="rId67"/>
    <p:sldId id="350" r:id="rId68"/>
    <p:sldId id="351" r:id="rId69"/>
    <p:sldId id="347" r:id="rId70"/>
    <p:sldId id="500" r:id="rId71"/>
    <p:sldId id="365" r:id="rId72"/>
    <p:sldId id="501" r:id="rId73"/>
    <p:sldId id="349" r:id="rId74"/>
    <p:sldId id="354" r:id="rId75"/>
    <p:sldId id="355" r:id="rId76"/>
    <p:sldId id="357" r:id="rId77"/>
    <p:sldId id="724" r:id="rId78"/>
    <p:sldId id="636" r:id="rId79"/>
    <p:sldId id="381" r:id="rId80"/>
    <p:sldId id="483" r:id="rId81"/>
    <p:sldId id="396" r:id="rId82"/>
    <p:sldId id="725" r:id="rId83"/>
    <p:sldId id="685" r:id="rId84"/>
    <p:sldId id="390" r:id="rId85"/>
    <p:sldId id="394" r:id="rId86"/>
    <p:sldId id="393" r:id="rId87"/>
    <p:sldId id="395" r:id="rId88"/>
    <p:sldId id="398" r:id="rId89"/>
    <p:sldId id="712" r:id="rId90"/>
    <p:sldId id="478" r:id="rId91"/>
    <p:sldId id="404" r:id="rId92"/>
    <p:sldId id="760" r:id="rId93"/>
    <p:sldId id="497" r:id="rId94"/>
    <p:sldId id="773" r:id="rId95"/>
    <p:sldId id="772" r:id="rId96"/>
    <p:sldId id="771" r:id="rId97"/>
    <p:sldId id="756" r:id="rId98"/>
    <p:sldId id="639" r:id="rId99"/>
    <p:sldId id="453" r:id="rId100"/>
    <p:sldId id="418" r:id="rId101"/>
    <p:sldId id="708" r:id="rId102"/>
    <p:sldId id="301" r:id="rId103"/>
    <p:sldId id="757" r:id="rId104"/>
    <p:sldId id="747" r:id="rId105"/>
  </p:sldIdLst>
  <p:sldSz cx="9144000" cy="6858000" type="screen4x3"/>
  <p:notesSz cx="6858000" cy="9144000"/>
  <p:custDataLst>
    <p:tags r:id="rId107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93298" autoAdjust="0"/>
  </p:normalViewPr>
  <p:slideViewPr>
    <p:cSldViewPr>
      <p:cViewPr varScale="1">
        <p:scale>
          <a:sx n="69" d="100"/>
          <a:sy n="69" d="100"/>
        </p:scale>
        <p:origin x="-14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gs" Target="tags/tag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1FA01-EC77-474B-A61D-D255E38741B5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A53BB-40CF-4899-A23D-DFBB1C66884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59F2F-7243-4C8B-9362-DA429776BF3F}" type="datetimeFigureOut">
              <a:rPr kumimoji="1" lang="ja-JP" altLang="en-US" smtClean="0"/>
              <a:pPr/>
              <a:t>2013/1/29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94192-46CD-48E2-A91F-8BF58EB514E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tags" Target="../tags/tag15.xml"/><Relationship Id="rId7" Type="http://schemas.openxmlformats.org/officeDocument/2006/relationships/image" Target="../media/image3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4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54.png"/><Relationship Id="rId4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5.png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tags" Target="../tags/tag3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1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60.png"/><Relationship Id="rId5" Type="http://schemas.openxmlformats.org/officeDocument/2006/relationships/tags" Target="../tags/tag36.xml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tags" Target="../tags/tag35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40.xml"/><Relationship Id="rId7" Type="http://schemas.openxmlformats.org/officeDocument/2006/relationships/image" Target="../media/image9.jpeg"/><Relationship Id="rId12" Type="http://schemas.openxmlformats.org/officeDocument/2006/relationships/image" Target="../media/image69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5" Type="http://schemas.openxmlformats.org/officeDocument/2006/relationships/tags" Target="../tags/tag42.xml"/><Relationship Id="rId10" Type="http://schemas.openxmlformats.org/officeDocument/2006/relationships/image" Target="../media/image67.png"/><Relationship Id="rId4" Type="http://schemas.openxmlformats.org/officeDocument/2006/relationships/tags" Target="../tags/tag41.xml"/><Relationship Id="rId9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45.xml"/><Relationship Id="rId7" Type="http://schemas.openxmlformats.org/officeDocument/2006/relationships/image" Target="../media/image74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49.xml"/><Relationship Id="rId7" Type="http://schemas.openxmlformats.org/officeDocument/2006/relationships/image" Target="../media/image78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9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81.png"/><Relationship Id="rId5" Type="http://schemas.openxmlformats.org/officeDocument/2006/relationships/image" Target="../media/image55.png"/><Relationship Id="rId4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88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87.png"/><Relationship Id="rId5" Type="http://schemas.openxmlformats.org/officeDocument/2006/relationships/image" Target="../media/image89.pn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65.xml"/><Relationship Id="rId7" Type="http://schemas.openxmlformats.org/officeDocument/2006/relationships/image" Target="../media/image87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8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9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69.xml"/><Relationship Id="rId7" Type="http://schemas.openxmlformats.org/officeDocument/2006/relationships/image" Target="../media/image89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1.png"/><Relationship Id="rId5" Type="http://schemas.openxmlformats.org/officeDocument/2006/relationships/tags" Target="../tags/tag71.xml"/><Relationship Id="rId10" Type="http://schemas.openxmlformats.org/officeDocument/2006/relationships/image" Target="../media/image88.png"/><Relationship Id="rId4" Type="http://schemas.openxmlformats.org/officeDocument/2006/relationships/tags" Target="../tags/tag70.xml"/><Relationship Id="rId9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74.xml"/><Relationship Id="rId7" Type="http://schemas.openxmlformats.org/officeDocument/2006/relationships/image" Target="../media/image89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1.png"/><Relationship Id="rId5" Type="http://schemas.openxmlformats.org/officeDocument/2006/relationships/tags" Target="../tags/tag76.xml"/><Relationship Id="rId10" Type="http://schemas.openxmlformats.org/officeDocument/2006/relationships/image" Target="../media/image88.png"/><Relationship Id="rId4" Type="http://schemas.openxmlformats.org/officeDocument/2006/relationships/tags" Target="../tags/tag75.xml"/><Relationship Id="rId9" Type="http://schemas.openxmlformats.org/officeDocument/2006/relationships/image" Target="../media/image9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png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1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88.png"/><Relationship Id="rId5" Type="http://schemas.openxmlformats.org/officeDocument/2006/relationships/tags" Target="../tags/tag81.xml"/><Relationship Id="rId10" Type="http://schemas.openxmlformats.org/officeDocument/2006/relationships/image" Target="../media/image90.png"/><Relationship Id="rId4" Type="http://schemas.openxmlformats.org/officeDocument/2006/relationships/tags" Target="../tags/tag80.xml"/><Relationship Id="rId9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94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93.png"/><Relationship Id="rId5" Type="http://schemas.openxmlformats.org/officeDocument/2006/relationships/image" Target="../media/image87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9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94.png"/><Relationship Id="rId5" Type="http://schemas.openxmlformats.org/officeDocument/2006/relationships/image" Target="../media/image87.pn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9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10" Type="http://schemas.openxmlformats.org/officeDocument/2006/relationships/image" Target="../media/image113.png"/><Relationship Id="rId4" Type="http://schemas.openxmlformats.org/officeDocument/2006/relationships/tags" Target="../tags/tag99.xml"/><Relationship Id="rId9" Type="http://schemas.openxmlformats.org/officeDocument/2006/relationships/image" Target="../media/image11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1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117.png"/><Relationship Id="rId5" Type="http://schemas.openxmlformats.org/officeDocument/2006/relationships/tags" Target="../tags/tag106.xml"/><Relationship Id="rId10" Type="http://schemas.openxmlformats.org/officeDocument/2006/relationships/image" Target="../media/image116.png"/><Relationship Id="rId4" Type="http://schemas.openxmlformats.org/officeDocument/2006/relationships/tags" Target="../tags/tag105.xml"/><Relationship Id="rId9" Type="http://schemas.openxmlformats.org/officeDocument/2006/relationships/image" Target="../media/image11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836712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Cosmology </a:t>
            </a:r>
            <a:br>
              <a:rPr lang="en-US" altLang="ja-JP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LARGE volume string models</a:t>
            </a:r>
            <a:endParaRPr kumimoji="1" lang="ja-JP" alt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2780928"/>
            <a:ext cx="9144000" cy="720080"/>
          </a:xfrm>
        </p:spPr>
        <p:txBody>
          <a:bodyPr>
            <a:normAutofit/>
          </a:bodyPr>
          <a:lstStyle/>
          <a:p>
            <a:r>
              <a:rPr lang="en-US" altLang="ja-JP" b="1" dirty="0" err="1" smtClean="0">
                <a:solidFill>
                  <a:srgbClr val="7030A0"/>
                </a:solidFill>
              </a:rPr>
              <a:t>Tetsutaro</a:t>
            </a:r>
            <a:r>
              <a:rPr lang="en-US" altLang="ja-JP" b="1" dirty="0" smtClean="0">
                <a:solidFill>
                  <a:srgbClr val="7030A0"/>
                </a:solidFill>
              </a:rPr>
              <a:t> </a:t>
            </a:r>
            <a:r>
              <a:rPr lang="en-US" altLang="ja-JP" b="1" dirty="0" err="1" smtClean="0">
                <a:solidFill>
                  <a:srgbClr val="7030A0"/>
                </a:solidFill>
              </a:rPr>
              <a:t>Higaki</a:t>
            </a:r>
            <a:endParaRPr kumimoji="1" lang="en-US" altLang="ja-JP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 descr="C:\Users\Tetsutaro Higaki\物理\セミナー\pictures\カラー縦セット\カラー縦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573016"/>
            <a:ext cx="1224136" cy="1371033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>
          <a:xfrm>
            <a:off x="0" y="5373216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err="1" smtClean="0">
                <a:solidFill>
                  <a:srgbClr val="00B050"/>
                </a:solidFill>
              </a:rPr>
              <a:t>arXiv</a:t>
            </a:r>
            <a:r>
              <a:rPr lang="en-US" altLang="ja-JP" sz="2400" dirty="0" smtClean="0">
                <a:solidFill>
                  <a:srgbClr val="00B050"/>
                </a:solidFill>
              </a:rPr>
              <a:t>: 1208.3563</a:t>
            </a:r>
            <a:r>
              <a:rPr lang="ja-JP" altLang="en-US" sz="2400" dirty="0" smtClean="0">
                <a:solidFill>
                  <a:srgbClr val="00B050"/>
                </a:solidFill>
              </a:rPr>
              <a:t> </a:t>
            </a:r>
            <a:r>
              <a:rPr lang="en-US" altLang="ja-JP" sz="2400" dirty="0" smtClean="0">
                <a:solidFill>
                  <a:srgbClr val="00B050"/>
                </a:solidFill>
              </a:rPr>
              <a:t>published in JHEP 1211 (2012) 125 </a:t>
            </a:r>
          </a:p>
          <a:p>
            <a:pPr algn="ctr"/>
            <a:r>
              <a:rPr lang="en-US" altLang="ja-JP" sz="2400" dirty="0" smtClean="0"/>
              <a:t>with </a:t>
            </a:r>
            <a:r>
              <a:rPr lang="en-US" altLang="ja-JP" sz="2400" b="1" dirty="0" err="1" smtClean="0">
                <a:solidFill>
                  <a:srgbClr val="7030A0"/>
                </a:solidFill>
              </a:rPr>
              <a:t>Fuminobu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 Takahashi </a:t>
            </a:r>
            <a:r>
              <a:rPr lang="en-US" altLang="ja-JP" sz="2400" dirty="0" smtClean="0"/>
              <a:t>at Tohoku U.</a:t>
            </a:r>
          </a:p>
          <a:p>
            <a:pPr algn="ctr"/>
            <a:endParaRPr lang="en-US" altLang="ja-JP" sz="1600" dirty="0" smtClean="0">
              <a:solidFill>
                <a:srgbClr val="00B050"/>
              </a:solidFill>
            </a:endParaRPr>
          </a:p>
          <a:p>
            <a:pPr algn="ctr"/>
            <a:r>
              <a:rPr lang="en-US" altLang="ja-JP" sz="2400" dirty="0" smtClean="0"/>
              <a:t>See also </a:t>
            </a:r>
            <a:r>
              <a:rPr lang="en-US" altLang="ja-JP" sz="2400" dirty="0" err="1" smtClean="0"/>
              <a:t>arXiv</a:t>
            </a:r>
            <a:r>
              <a:rPr lang="en-US" altLang="ja-JP" sz="2400" dirty="0" smtClean="0"/>
              <a:t>: 1208.3562 by </a:t>
            </a:r>
            <a:r>
              <a:rPr lang="en-US" altLang="ja-JP" sz="2400" dirty="0" err="1" smtClean="0"/>
              <a:t>Cicoli</a:t>
            </a:r>
            <a:r>
              <a:rPr lang="en-US" altLang="ja-JP" sz="2400" dirty="0" smtClean="0"/>
              <a:t>, Conlon and </a:t>
            </a:r>
            <a:r>
              <a:rPr lang="en-US" altLang="ja-JP" sz="2400" dirty="0" err="1" smtClean="0"/>
              <a:t>Quevedo</a:t>
            </a:r>
            <a:endParaRPr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260648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01/29/2013@Osaka U.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etsutaro Higaki\物理\セミナー\pictures\080998_Universe_Conte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96752"/>
            <a:ext cx="3995514" cy="5640726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Past and now of the Universe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dirty="0" smtClean="0"/>
              <a:t>In the early Universe</a:t>
            </a:r>
            <a:endParaRPr kumimoji="1" lang="en-US" altLang="ja-JP" dirty="0" smtClean="0"/>
          </a:p>
          <a:p>
            <a:r>
              <a:rPr lang="en-US" altLang="ja-JP" dirty="0" smtClean="0"/>
              <a:t>Baryons</a:t>
            </a:r>
          </a:p>
          <a:p>
            <a:r>
              <a:rPr lang="en-US" altLang="ja-JP" dirty="0" smtClean="0"/>
              <a:t>Dark matter (Cold DM)</a:t>
            </a:r>
          </a:p>
          <a:p>
            <a:r>
              <a:rPr kumimoji="1" lang="en-US" altLang="ja-JP" dirty="0" smtClean="0"/>
              <a:t>Photons</a:t>
            </a:r>
          </a:p>
          <a:p>
            <a:r>
              <a:rPr lang="en-US" altLang="ja-JP" dirty="0" smtClean="0"/>
              <a:t>Neutrinos</a:t>
            </a:r>
            <a:r>
              <a:rPr lang="ja-JP" altLang="en-US" dirty="0" smtClean="0"/>
              <a:t> </a:t>
            </a:r>
            <a:r>
              <a:rPr lang="en-US" altLang="ja-JP" dirty="0" smtClean="0"/>
              <a:t>+ </a:t>
            </a:r>
            <a:r>
              <a:rPr lang="en-US" altLang="ja-JP" dirty="0" smtClean="0">
                <a:solidFill>
                  <a:srgbClr val="FF0000"/>
                </a:solidFill>
              </a:rPr>
              <a:t>Dark radiation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dominated.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5652120" y="4149080"/>
            <a:ext cx="864096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吹き出し 6"/>
          <p:cNvSpPr/>
          <p:nvPr/>
        </p:nvSpPr>
        <p:spPr>
          <a:xfrm>
            <a:off x="323528" y="5373216"/>
            <a:ext cx="4680520" cy="1296144"/>
          </a:xfrm>
          <a:prstGeom prst="wedgeRoundRectCallout">
            <a:avLst>
              <a:gd name="adj1" fmla="val 31260"/>
              <a:gd name="adj2" fmla="val -11522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rgbClr val="FF0000"/>
                </a:solidFill>
              </a:rPr>
              <a:t>Sterile 4</a:t>
            </a:r>
            <a:r>
              <a:rPr lang="en-US" altLang="ja-JP" sz="3200" baseline="30000" dirty="0" smtClean="0">
                <a:solidFill>
                  <a:srgbClr val="FF0000"/>
                </a:solidFill>
              </a:rPr>
              <a:t>th</a:t>
            </a:r>
            <a:r>
              <a:rPr lang="en-US" altLang="ja-JP" sz="3200" dirty="0" smtClean="0">
                <a:solidFill>
                  <a:srgbClr val="FF0000"/>
                </a:solidFill>
              </a:rPr>
              <a:t> neutrino-like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800" dirty="0" smtClean="0">
                <a:solidFill>
                  <a:schemeClr val="tx1"/>
                </a:solidFill>
              </a:rPr>
              <a:t>(A part of hot dark matter)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Tetsutaro Higaki\Desktop\galax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2304256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Swiss-cheese </a:t>
            </a:r>
            <a:r>
              <a:rPr lang="en-US" altLang="ja-JP" dirty="0" smtClean="0">
                <a:solidFill>
                  <a:schemeClr val="bg1"/>
                </a:solidFill>
              </a:rPr>
              <a:t>can be</a:t>
            </a:r>
            <a:r>
              <a:rPr kumimoji="1" lang="en-US" altLang="ja-JP" dirty="0" smtClean="0">
                <a:solidFill>
                  <a:schemeClr val="bg1"/>
                </a:solidFill>
              </a:rPr>
              <a:t> useful </a:t>
            </a:r>
            <a:br>
              <a:rPr kumimoji="1" lang="en-US" altLang="ja-JP" dirty="0" smtClean="0">
                <a:solidFill>
                  <a:schemeClr val="bg1"/>
                </a:solidFill>
              </a:rPr>
            </a:br>
            <a:r>
              <a:rPr kumimoji="1" lang="en-US" altLang="ja-JP" dirty="0" smtClean="0">
                <a:solidFill>
                  <a:schemeClr val="bg1"/>
                </a:solidFill>
              </a:rPr>
              <a:t>not only for “food life”</a:t>
            </a:r>
            <a:br>
              <a:rPr kumimoji="1" lang="en-US" altLang="ja-JP" dirty="0" smtClean="0">
                <a:solidFill>
                  <a:schemeClr val="bg1"/>
                </a:solidFill>
              </a:rPr>
            </a:br>
            <a:r>
              <a:rPr kumimoji="1" lang="en-US" altLang="ja-JP" dirty="0" smtClean="0">
                <a:solidFill>
                  <a:schemeClr val="bg1"/>
                </a:solidFill>
              </a:rPr>
              <a:t>but also for “our lives” in the cosmos.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Tetsutaro Higaki\Desktop\boy_eating_chee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717032"/>
            <a:ext cx="2664296" cy="2664296"/>
          </a:xfrm>
          <a:prstGeom prst="rect">
            <a:avLst/>
          </a:prstGeom>
          <a:noFill/>
        </p:spPr>
      </p:pic>
      <p:pic>
        <p:nvPicPr>
          <p:cNvPr id="1027" name="Picture 3" descr="C:\Users\Tetsutaro Higaki\Desktop\scholar-reading-a-book-in-the-garden-with-tea-linda-smi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317" y="3645024"/>
            <a:ext cx="3449123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Thank you!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etsutaro Higaki\物理\セミナー\pictures\Ngc604_h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80711" cy="3744416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-26985" y="890717"/>
            <a:ext cx="4248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/>
              <a:t>100points of </a:t>
            </a:r>
            <a:r>
              <a:rPr kumimoji="1" lang="en-US" altLang="ja-JP" sz="3200" dirty="0" smtClean="0">
                <a:solidFill>
                  <a:srgbClr val="00B050"/>
                </a:solidFill>
              </a:rPr>
              <a:t>HII regions</a:t>
            </a:r>
          </a:p>
          <a:p>
            <a:pPr algn="ctr"/>
            <a:r>
              <a:rPr kumimoji="1" lang="en-US" altLang="ja-JP" sz="2400" dirty="0" smtClean="0"/>
              <a:t>(</a:t>
            </a:r>
            <a:r>
              <a:rPr kumimoji="1" lang="en-US" altLang="ja-JP" sz="2400" dirty="0" smtClean="0">
                <a:solidFill>
                  <a:srgbClr val="00B050"/>
                </a:solidFill>
              </a:rPr>
              <a:t>Ionized hydrogen</a:t>
            </a:r>
            <a:r>
              <a:rPr kumimoji="1" lang="en-US" altLang="ja-JP" sz="2400" dirty="0" smtClean="0"/>
              <a:t>: T</a:t>
            </a:r>
            <a:r>
              <a:rPr kumimoji="1" lang="ja-JP" altLang="en-US" sz="2400" dirty="0" smtClean="0"/>
              <a:t>～</a:t>
            </a:r>
            <a:r>
              <a:rPr kumimoji="1" lang="en-US" altLang="ja-JP" sz="2400" dirty="0" smtClean="0"/>
              <a:t>10</a:t>
            </a:r>
            <a:r>
              <a:rPr kumimoji="1" lang="en-US" altLang="ja-JP" sz="2400" baseline="30000" dirty="0" smtClean="0"/>
              <a:t>4</a:t>
            </a:r>
            <a:r>
              <a:rPr kumimoji="1" lang="en-US" altLang="ja-JP" sz="2400" dirty="0" smtClean="0"/>
              <a:t>K)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387" y="1988840"/>
            <a:ext cx="417710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5898191" y="1044025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err="1" smtClean="0"/>
              <a:t>Y</a:t>
            </a:r>
            <a:r>
              <a:rPr kumimoji="1" lang="en-US" altLang="ja-JP" sz="2400" dirty="0" err="1" smtClean="0"/>
              <a:t>p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 smtClean="0"/>
              <a:t>vs</a:t>
            </a:r>
            <a:r>
              <a:rPr kumimoji="1" lang="en-US" altLang="ja-JP" sz="3200" dirty="0" smtClean="0"/>
              <a:t> Oxygen</a:t>
            </a:r>
          </a:p>
        </p:txBody>
      </p:sp>
      <p:sp>
        <p:nvSpPr>
          <p:cNvPr id="8" name="右矢印 7"/>
          <p:cNvSpPr/>
          <p:nvPr/>
        </p:nvSpPr>
        <p:spPr>
          <a:xfrm>
            <a:off x="3923928" y="4077072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00894" y="314270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Spectra</a:t>
            </a:r>
          </a:p>
          <a:p>
            <a:r>
              <a:rPr lang="en-US" altLang="ja-JP" dirty="0" smtClean="0"/>
              <a:t>analysis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40286" y="6474822"/>
            <a:ext cx="1548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7030A0"/>
                </a:solidFill>
              </a:rPr>
              <a:t>Steigman</a:t>
            </a:r>
            <a:r>
              <a:rPr kumimoji="1" lang="en-US" altLang="ja-JP" sz="1600" dirty="0" smtClean="0">
                <a:solidFill>
                  <a:srgbClr val="7030A0"/>
                </a:solidFill>
              </a:rPr>
              <a:t> (2012)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38336" y="6093296"/>
            <a:ext cx="2893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(Time?: O needs time for production)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Tension in H</a:t>
            </a:r>
            <a:r>
              <a:rPr kumimoji="1" lang="en-US" altLang="ja-JP" baseline="-25000" dirty="0" smtClean="0"/>
              <a:t>0</a:t>
            </a:r>
            <a:r>
              <a:rPr kumimoji="1" lang="en-US" altLang="ja-JP" dirty="0" smtClean="0"/>
              <a:t> observations 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7105" y="1797067"/>
            <a:ext cx="5843207" cy="472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6516216" y="6237312"/>
            <a:ext cx="235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WMAP 9-year, </a:t>
            </a:r>
            <a:r>
              <a:rPr lang="en-US" altLang="ja-JP" sz="1400" dirty="0" smtClean="0">
                <a:solidFill>
                  <a:srgbClr val="FF0000"/>
                </a:solidFill>
              </a:rPr>
              <a:t>1212.5226</a:t>
            </a:r>
            <a:endParaRPr lang="ja-JP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My motivation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sz="4400" dirty="0" smtClean="0">
                <a:solidFill>
                  <a:srgbClr val="FF0000"/>
                </a:solidFill>
              </a:rPr>
              <a:t>Dark radiation</a:t>
            </a:r>
          </a:p>
          <a:p>
            <a:pPr algn="ctr">
              <a:buNone/>
            </a:pPr>
            <a:r>
              <a:rPr lang="en-US" altLang="ja-JP" sz="4400" dirty="0" smtClean="0">
                <a:solidFill>
                  <a:srgbClr val="FF0000"/>
                </a:solidFill>
              </a:rPr>
              <a:t>N</a:t>
            </a:r>
            <a:r>
              <a:rPr lang="en-US" altLang="ja-JP" sz="4400" baseline="-25000" dirty="0" smtClean="0">
                <a:solidFill>
                  <a:srgbClr val="FF0000"/>
                </a:solidFill>
              </a:rPr>
              <a:t>eff </a:t>
            </a:r>
            <a:r>
              <a:rPr lang="en-US" altLang="ja-JP" sz="4400" dirty="0" smtClean="0">
                <a:solidFill>
                  <a:srgbClr val="FF0000"/>
                </a:solidFill>
              </a:rPr>
              <a:t> </a:t>
            </a:r>
            <a:r>
              <a:rPr lang="ja-JP" altLang="en-US" sz="4400" dirty="0" smtClean="0">
                <a:solidFill>
                  <a:srgbClr val="FF0000"/>
                </a:solidFill>
              </a:rPr>
              <a:t>～ </a:t>
            </a:r>
            <a:r>
              <a:rPr lang="en-US" altLang="ja-JP" sz="4400" dirty="0" smtClean="0">
                <a:solidFill>
                  <a:srgbClr val="FF0000"/>
                </a:solidFill>
              </a:rPr>
              <a:t>4</a:t>
            </a:r>
            <a:r>
              <a:rPr lang="en-US" altLang="ja-JP" sz="4400" dirty="0" smtClean="0"/>
              <a:t> </a:t>
            </a:r>
          </a:p>
          <a:p>
            <a:pPr algn="ctr">
              <a:buNone/>
            </a:pPr>
            <a:r>
              <a:rPr lang="en-US" altLang="ja-JP" sz="4400" dirty="0" smtClean="0">
                <a:solidFill>
                  <a:srgbClr val="FF0000"/>
                </a:solidFill>
              </a:rPr>
              <a:t>||</a:t>
            </a:r>
          </a:p>
          <a:p>
            <a:pPr algn="ctr">
              <a:buNone/>
            </a:pPr>
            <a:r>
              <a:rPr lang="en-US" altLang="ja-JP" sz="4400" dirty="0" smtClean="0">
                <a:solidFill>
                  <a:srgbClr val="FF0000"/>
                </a:solidFill>
              </a:rPr>
              <a:t>A probe of high energy physics!?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円/楕円 2"/>
          <p:cNvSpPr/>
          <p:nvPr/>
        </p:nvSpPr>
        <p:spPr>
          <a:xfrm>
            <a:off x="467544" y="3645024"/>
            <a:ext cx="3024336" cy="187220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</a:rPr>
              <a:t>The Standard Model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5580112" y="3645024"/>
            <a:ext cx="3168352" cy="187220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Moduli</a:t>
            </a:r>
            <a:endParaRPr lang="en-US" altLang="ja-JP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Hidden </a:t>
            </a:r>
            <a:r>
              <a:rPr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sectors</a:t>
            </a:r>
          </a:p>
        </p:txBody>
      </p:sp>
      <p:sp>
        <p:nvSpPr>
          <p:cNvPr id="7" name="円/楕円 6"/>
          <p:cNvSpPr/>
          <p:nvPr/>
        </p:nvSpPr>
        <p:spPr>
          <a:xfrm>
            <a:off x="72008" y="3140968"/>
            <a:ext cx="8964488" cy="28083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3491880" y="4509120"/>
            <a:ext cx="20882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744444" y="3759423"/>
            <a:ext cx="166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smtClean="0"/>
              <a:t>E.g. Gravity </a:t>
            </a:r>
            <a:endParaRPr lang="en-US" altLang="ja-JP" sz="24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03848" y="4974267"/>
            <a:ext cx="2937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B050"/>
                </a:solidFill>
              </a:rPr>
              <a:t>Anomaly </a:t>
            </a:r>
          </a:p>
          <a:p>
            <a:pPr algn="ctr"/>
            <a:r>
              <a:rPr lang="en-US" altLang="ja-JP" sz="2400" dirty="0" smtClean="0">
                <a:solidFill>
                  <a:srgbClr val="00B050"/>
                </a:solidFill>
              </a:rPr>
              <a:t>cancellation condition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Overview of </a:t>
            </a:r>
            <a:r>
              <a:rPr lang="en-US" altLang="ja-JP" dirty="0" smtClean="0"/>
              <a:t>string-theory-models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98905" y="1628800"/>
            <a:ext cx="60242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sectors appear naturally</a:t>
            </a:r>
          </a:p>
          <a:p>
            <a:pPr algn="ctr"/>
            <a:r>
              <a:rPr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stringy </a:t>
            </a:r>
            <a:r>
              <a:rPr lang="en-US" altLang="ja-JP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compactifications</a:t>
            </a:r>
            <a:r>
              <a:rPr kumimoji="1"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kumimoji="1"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3622" y="1600200"/>
            <a:ext cx="8229600" cy="4525963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4" name="Picture 7" descr="C:\Users\Tetsutaro Higaki\Desktop\galax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Tetsutaro Higaki\Desktop\swiss-cheese-psychedelic-randomosity-23728121-324-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376256"/>
            <a:ext cx="3860002" cy="3717040"/>
          </a:xfrm>
          <a:prstGeom prst="rect">
            <a:avLst/>
          </a:prstGeom>
          <a:noFill/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23528" y="260648"/>
            <a:ext cx="8640960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Supergravity</a:t>
            </a:r>
            <a:r>
              <a:rPr lang="en-US" altLang="ja-JP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models on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LARGE Swiss-cheese </a:t>
            </a:r>
            <a:r>
              <a:rPr lang="en-US" altLang="ja-JP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Calabi-Yau</a:t>
            </a:r>
            <a:r>
              <a:rPr lang="en-US" altLang="ja-JP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(CY)</a:t>
            </a:r>
          </a:p>
        </p:txBody>
      </p:sp>
      <p:sp>
        <p:nvSpPr>
          <p:cNvPr id="7" name="円/楕円 6"/>
          <p:cNvSpPr/>
          <p:nvPr/>
        </p:nvSpPr>
        <p:spPr>
          <a:xfrm>
            <a:off x="2771800" y="4104448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44206" y="3573016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SM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Main characters in 4D SUGRA</a:t>
            </a:r>
            <a:endParaRPr kumimoji="1" lang="ja-JP" altLang="en-US" dirty="0"/>
          </a:p>
        </p:txBody>
      </p:sp>
      <p:pic>
        <p:nvPicPr>
          <p:cNvPr id="4" name="Picture 2" descr="C:\Users\Tetsutaro Higaki\Desktop\swiss-cheese-psychedelic-randomosity-23728121-324-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2664296" cy="2565619"/>
          </a:xfrm>
          <a:prstGeom prst="rect">
            <a:avLst/>
          </a:prstGeom>
          <a:noFill/>
        </p:spPr>
      </p:pic>
      <p:pic>
        <p:nvPicPr>
          <p:cNvPr id="2050" name="Picture 2" descr="C:\Users\Tetsutaro Higaki\Desktop\660004-peter-hig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185950"/>
            <a:ext cx="2160240" cy="1216381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35496" y="4077072"/>
            <a:ext cx="92915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3200" dirty="0" smtClean="0"/>
              <a:t>Size of CY</a:t>
            </a:r>
            <a:r>
              <a:rPr lang="en-US" altLang="ja-JP" sz="3200" baseline="-25000" dirty="0" smtClean="0"/>
              <a:t>3</a:t>
            </a:r>
            <a:r>
              <a:rPr lang="en-US" altLang="ja-JP" sz="3200" dirty="0" smtClean="0"/>
              <a:t>               </a:t>
            </a:r>
            <a:r>
              <a:rPr lang="ja-JP" altLang="en-US" sz="3200" dirty="0" smtClean="0"/>
              <a:t>　</a:t>
            </a:r>
            <a:r>
              <a:rPr lang="en-US" altLang="ja-JP" sz="3200" dirty="0" smtClean="0"/>
              <a:t>2.Higgs 	               3. </a:t>
            </a:r>
            <a:r>
              <a:rPr lang="en-US" altLang="ja-JP" sz="3200" dirty="0" err="1" smtClean="0"/>
              <a:t>Axion</a:t>
            </a:r>
            <a:r>
              <a:rPr lang="en-US" altLang="ja-JP" sz="3200" dirty="0" smtClean="0"/>
              <a:t> </a:t>
            </a:r>
          </a:p>
          <a:p>
            <a:pPr marL="514350" indent="-514350"/>
            <a:r>
              <a:rPr lang="ja-JP" altLang="en-US" sz="3200" dirty="0" smtClean="0"/>
              <a:t>　　　</a:t>
            </a:r>
            <a:r>
              <a:rPr lang="en-US" altLang="ja-JP" sz="3200" dirty="0" smtClean="0"/>
              <a:t>(Ex-dim.)</a:t>
            </a:r>
            <a:r>
              <a:rPr lang="ja-JP" altLang="en-US" sz="3200" dirty="0" smtClean="0"/>
              <a:t>　　　　　　　　　　　　　　　          </a:t>
            </a:r>
            <a:r>
              <a:rPr lang="en-US" altLang="ja-JP" sz="3200" dirty="0" smtClean="0"/>
              <a:t>(DR)</a:t>
            </a:r>
            <a:r>
              <a:rPr lang="ja-JP" altLang="en-US" sz="3200" dirty="0" smtClean="0"/>
              <a:t>　</a:t>
            </a:r>
            <a:endParaRPr lang="en-US" altLang="ja-JP" sz="3200" dirty="0" smtClean="0"/>
          </a:p>
          <a:p>
            <a:pPr marL="514350" indent="-514350" algn="ctr"/>
            <a:endParaRPr lang="en-US" altLang="ja-JP" sz="3200" dirty="0" smtClean="0"/>
          </a:p>
          <a:p>
            <a:pPr marL="514350" indent="-514350" algn="ctr"/>
            <a:endParaRPr lang="en-US" altLang="ja-JP" sz="3200" dirty="0" smtClean="0"/>
          </a:p>
          <a:p>
            <a:pPr marL="514350" indent="-514350" algn="ctr"/>
            <a:r>
              <a:rPr lang="en-US" altLang="ja-JP" sz="3200" dirty="0" smtClean="0"/>
              <a:t>4. Wino </a:t>
            </a:r>
            <a:r>
              <a:rPr lang="en-US" altLang="ja-JP" sz="3200" smtClean="0"/>
              <a:t>(CDM</a:t>
            </a:r>
            <a:r>
              <a:rPr lang="en-US" altLang="ja-JP" sz="3200" dirty="0" smtClean="0"/>
              <a:t>)</a:t>
            </a:r>
            <a:endParaRPr lang="ja-JP" altLang="en-US" sz="3200" baseline="-25000" dirty="0"/>
          </a:p>
        </p:txBody>
      </p:sp>
      <p:pic>
        <p:nvPicPr>
          <p:cNvPr id="2051" name="Picture 3" descr="C:\Users\Tetsutaro Higaki\物理\my preprint\19\ax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890163"/>
            <a:ext cx="1708990" cy="1602178"/>
          </a:xfrm>
          <a:prstGeom prst="rect">
            <a:avLst/>
          </a:prstGeom>
          <a:noFill/>
        </p:spPr>
      </p:pic>
      <p:pic>
        <p:nvPicPr>
          <p:cNvPr id="2053" name="Picture 5" descr="C:\Users\Tetsutaro Higaki\物理\セミナー\pictures\darthvader-desig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1677" y="5085184"/>
            <a:ext cx="1228395" cy="921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trike="sngStrike" dirty="0" smtClean="0"/>
              <a:t>Introduction: Motivations and short summary</a:t>
            </a:r>
          </a:p>
          <a:p>
            <a:pPr marL="514350" indent="-514350">
              <a:buFont typeface="+mj-lt"/>
              <a:buAutoNum type="arabicPeriod"/>
            </a:pPr>
            <a:endParaRPr lang="en-US" altLang="ja-JP" sz="105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Observations and dark Radiation</a:t>
            </a:r>
          </a:p>
          <a:p>
            <a:pPr marL="514350" indent="-514350">
              <a:buFont typeface="+mj-lt"/>
              <a:buAutoNum type="arabicPeriod"/>
            </a:pPr>
            <a:endParaRPr lang="en-US" altLang="ja-JP" sz="105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LARGE volume scenario (LVS)</a:t>
            </a:r>
          </a:p>
          <a:p>
            <a:pPr marL="514350" indent="-514350">
              <a:buFont typeface="+mj-lt"/>
              <a:buAutoNum type="arabicPeriod"/>
            </a:pPr>
            <a:endParaRPr lang="en-US" altLang="ja-JP" sz="105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Dark radiation and dark matter from the modulus decay</a:t>
            </a:r>
          </a:p>
          <a:p>
            <a:pPr marL="514350" indent="-514350">
              <a:buFont typeface="+mj-lt"/>
              <a:buAutoNum type="arabicPeriod"/>
            </a:pPr>
            <a:endParaRPr lang="en-US" altLang="ja-JP" sz="1050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Conclusion and open questions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925960"/>
            <a:ext cx="9144000" cy="258316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2. Observations of dark radiation</a:t>
            </a:r>
            <a:br>
              <a:rPr lang="en-US" altLang="ja-JP" dirty="0" smtClean="0"/>
            </a:br>
            <a:r>
              <a:rPr lang="en-US" altLang="ja-JP" dirty="0" smtClean="0"/>
              <a:t>                               (a hot DM)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Dark radiation (DR)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4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th</a:t>
            </a:r>
            <a:r>
              <a:rPr kumimoji="1" lang="en-US" altLang="ja-JP" dirty="0" smtClean="0">
                <a:solidFill>
                  <a:srgbClr val="FF0000"/>
                </a:solidFill>
              </a:rPr>
              <a:t> neutrino-like component </a:t>
            </a:r>
            <a:r>
              <a:rPr lang="en-US" altLang="ja-JP" dirty="0" smtClean="0"/>
              <a:t>in cosmic ν</a:t>
            </a:r>
            <a:r>
              <a:rPr lang="ja-JP" altLang="en-US" dirty="0" smtClean="0"/>
              <a:t> </a:t>
            </a:r>
            <a:r>
              <a:rPr lang="en-US" altLang="ja-JP" dirty="0" smtClean="0"/>
              <a:t>background</a:t>
            </a:r>
          </a:p>
          <a:p>
            <a:pPr algn="ctr">
              <a:buNone/>
            </a:pPr>
            <a:endParaRPr lang="en-US" altLang="ja-JP" sz="1100" dirty="0" smtClean="0"/>
          </a:p>
          <a:p>
            <a:pPr algn="ctr">
              <a:buNone/>
            </a:pPr>
            <a:endParaRPr lang="en-US" altLang="ja-JP" dirty="0" smtClean="0"/>
          </a:p>
          <a:p>
            <a:pPr algn="ctr">
              <a:buNone/>
            </a:pPr>
            <a:r>
              <a:rPr lang="en-US" altLang="ja-JP" dirty="0" err="1" smtClean="0"/>
              <a:t>Ultralight</a:t>
            </a:r>
            <a:r>
              <a:rPr lang="en-US" altLang="ja-JP" dirty="0" smtClean="0"/>
              <a:t> mass: M</a:t>
            </a:r>
            <a:r>
              <a:rPr lang="en-US" altLang="ja-JP" baseline="-25000" dirty="0" smtClean="0"/>
              <a:t>DR</a:t>
            </a:r>
            <a:r>
              <a:rPr lang="en-US" altLang="ja-JP" dirty="0" smtClean="0"/>
              <a:t> </a:t>
            </a:r>
            <a:r>
              <a:rPr lang="ja-JP" altLang="en-US" dirty="0" smtClean="0"/>
              <a:t>≦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</a:t>
            </a:r>
            <a:r>
              <a:rPr lang="en-US" altLang="ja-JP" baseline="-25000" dirty="0" err="1" smtClean="0"/>
              <a:t>ν</a:t>
            </a:r>
            <a:r>
              <a:rPr lang="en-US" altLang="ja-JP" dirty="0" smtClean="0"/>
              <a:t>  </a:t>
            </a:r>
            <a:r>
              <a:rPr lang="ja-JP" altLang="en-US" dirty="0" smtClean="0"/>
              <a:t>≦</a:t>
            </a:r>
            <a:r>
              <a:rPr lang="en-US" altLang="ja-JP" dirty="0" smtClean="0"/>
              <a:t> 0.1 </a:t>
            </a:r>
            <a:r>
              <a:rPr lang="en-US" altLang="ja-JP" dirty="0" err="1" smtClean="0"/>
              <a:t>eV</a:t>
            </a:r>
            <a:endParaRPr lang="en-US" altLang="ja-JP" dirty="0" smtClean="0"/>
          </a:p>
          <a:p>
            <a:pPr algn="ctr">
              <a:buNone/>
            </a:pPr>
            <a:endParaRPr lang="en-US" altLang="ja-JP" sz="1100" dirty="0" smtClean="0"/>
          </a:p>
          <a:p>
            <a:pPr algn="ctr">
              <a:buNone/>
            </a:pPr>
            <a:r>
              <a:rPr lang="en-US" altLang="ja-JP" dirty="0" smtClean="0"/>
              <a:t>Almost no interaction: Gravity or…</a:t>
            </a:r>
          </a:p>
          <a:p>
            <a:pPr algn="ctr">
              <a:buNone/>
            </a:pPr>
            <a:endParaRPr kumimoji="1" lang="en-US" altLang="ja-JP" dirty="0" smtClean="0"/>
          </a:p>
          <a:p>
            <a:pPr algn="ctr">
              <a:buNone/>
            </a:pPr>
            <a:r>
              <a:rPr lang="en-US" altLang="ja-JP" dirty="0" smtClean="0">
                <a:solidFill>
                  <a:srgbClr val="00B050"/>
                </a:solidFill>
              </a:rPr>
              <a:t>How can we detect the presence indirectly?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r>
              <a:rPr kumimoji="1" lang="en-US" altLang="ja-JP" dirty="0" smtClean="0"/>
              <a:t>I</a:t>
            </a:r>
            <a:r>
              <a:rPr lang="en-US" altLang="ja-JP" dirty="0" smtClean="0"/>
              <a:t>n radiation-dominated era with T </a:t>
            </a:r>
            <a:r>
              <a:rPr lang="ja-JP" altLang="en-US" dirty="0" smtClean="0"/>
              <a:t>≦ </a:t>
            </a:r>
            <a:r>
              <a:rPr lang="en-US" altLang="ja-JP" dirty="0" smtClean="0"/>
              <a:t>1MeV </a:t>
            </a:r>
            <a:endParaRPr kumimoji="1" lang="ja-JP" alt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677" y="2455406"/>
            <a:ext cx="7051699" cy="169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436869" y="4603859"/>
            <a:ext cx="4418446" cy="625341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5508104" y="4653136"/>
            <a:ext cx="122413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形吹き出し 11"/>
          <p:cNvSpPr/>
          <p:nvPr/>
        </p:nvSpPr>
        <p:spPr>
          <a:xfrm>
            <a:off x="7668344" y="4005064"/>
            <a:ext cx="1058416" cy="1044696"/>
          </a:xfrm>
          <a:prstGeom prst="wedgeEllipseCallout">
            <a:avLst>
              <a:gd name="adj1" fmla="val -125647"/>
              <a:gd name="adj2" fmla="val 1968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/>
              <a:t>DR</a:t>
            </a:r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DR and </a:t>
            </a:r>
            <a:r>
              <a:rPr lang="en-US" altLang="ja-JP" dirty="0" smtClean="0">
                <a:solidFill>
                  <a:srgbClr val="00B050"/>
                </a:solidFill>
              </a:rPr>
              <a:t>expansion of the universe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10" name="図 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712462" y="5692273"/>
            <a:ext cx="1691503" cy="541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15816" y="3717032"/>
            <a:ext cx="3547621" cy="86409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45502" y="1484784"/>
            <a:ext cx="835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FF0000"/>
                </a:solidFill>
              </a:rPr>
              <a:t>The expansion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 rate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gets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increased</a:t>
            </a:r>
            <a:r>
              <a:rPr lang="ja-JP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by </a:t>
            </a:r>
            <a:r>
              <a:rPr lang="en-US" altLang="ja-JP" sz="3600" b="1" dirty="0" err="1" smtClean="0">
                <a:solidFill>
                  <a:srgbClr val="FF0000"/>
                </a:solidFill>
              </a:rPr>
              <a:t>ΔN</a:t>
            </a:r>
            <a:r>
              <a:rPr lang="en-US" altLang="ja-JP" sz="3600" b="1" baseline="-25000" dirty="0" err="1" smtClean="0">
                <a:solidFill>
                  <a:srgbClr val="FF0000"/>
                </a:solidFill>
              </a:rPr>
              <a:t>eff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.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339752" y="3429000"/>
            <a:ext cx="4680520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91437" y="5292497"/>
            <a:ext cx="6616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rgbClr val="0070C0"/>
                </a:solidFill>
              </a:rPr>
              <a:t>H: Expansion rate (Hubble parameter)</a:t>
            </a:r>
            <a:endParaRPr kumimoji="1" lang="ja-JP" alt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619672" y="2492896"/>
            <a:ext cx="5851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/>
              <a:t>The Friedman equation in rad. era</a:t>
            </a:r>
            <a:endParaRPr lang="ja-JP" altLang="en-US" sz="3200" dirty="0"/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DR and </a:t>
            </a:r>
            <a:r>
              <a:rPr lang="en-US" altLang="ja-JP" dirty="0" smtClean="0">
                <a:solidFill>
                  <a:srgbClr val="00B050"/>
                </a:solidFill>
              </a:rPr>
              <a:t>expansion of the universe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ja-JP" sz="4800" dirty="0" smtClean="0"/>
          </a:p>
          <a:p>
            <a:pPr algn="ctr">
              <a:buNone/>
            </a:pPr>
            <a:r>
              <a:rPr lang="en-US" altLang="ja-JP" sz="4800" dirty="0" smtClean="0"/>
              <a:t>Production of a hot dark matter</a:t>
            </a:r>
          </a:p>
          <a:p>
            <a:pPr algn="ctr">
              <a:buNone/>
            </a:pPr>
            <a:r>
              <a:rPr lang="en-US" altLang="ja-JP" sz="4800" dirty="0" smtClean="0"/>
              <a:t>via LARGE extra dimensions</a:t>
            </a:r>
            <a:r>
              <a:rPr kumimoji="1" lang="en-US" altLang="ja-JP" sz="4800" dirty="0" smtClean="0"/>
              <a:t>.</a:t>
            </a:r>
            <a:endParaRPr kumimoji="1" lang="ja-JP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ja-JP" sz="3600" baseline="30000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US" altLang="ja-JP" sz="3600" baseline="30000" dirty="0" smtClean="0">
                <a:solidFill>
                  <a:srgbClr val="0070C0"/>
                </a:solidFill>
              </a:rPr>
              <a:t>4</a:t>
            </a:r>
            <a:r>
              <a:rPr lang="en-US" altLang="ja-JP" sz="3600" dirty="0" smtClean="0">
                <a:solidFill>
                  <a:srgbClr val="0070C0"/>
                </a:solidFill>
              </a:rPr>
              <a:t>He </a:t>
            </a:r>
            <a:r>
              <a:rPr lang="en-US" altLang="ja-JP" sz="3600" dirty="0" err="1" smtClean="0">
                <a:solidFill>
                  <a:srgbClr val="0070C0"/>
                </a:solidFill>
              </a:rPr>
              <a:t>abundace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kumimoji="1" lang="en-US" altLang="ja-JP" dirty="0" smtClean="0"/>
              <a:t>is sensitive to the expansion rate H </a:t>
            </a:r>
            <a:r>
              <a:rPr lang="en-US" altLang="ja-JP" dirty="0" smtClean="0"/>
              <a:t>at BBN era </a:t>
            </a:r>
            <a:r>
              <a:rPr lang="ja-JP" altLang="en-US" dirty="0" smtClean="0">
                <a:solidFill>
                  <a:srgbClr val="FF0000"/>
                </a:solidFill>
              </a:rPr>
              <a:t>～ </a:t>
            </a:r>
            <a:r>
              <a:rPr lang="en-US" altLang="ja-JP" dirty="0" smtClean="0">
                <a:solidFill>
                  <a:srgbClr val="FF0000"/>
                </a:solidFill>
              </a:rPr>
              <a:t>1 sec</a:t>
            </a:r>
            <a:r>
              <a:rPr lang="en-US" altLang="ja-JP" dirty="0" smtClean="0"/>
              <a:t>.</a:t>
            </a:r>
          </a:p>
          <a:p>
            <a:pPr algn="ctr">
              <a:buNone/>
            </a:pPr>
            <a:endParaRPr kumimoji="1" lang="en-US" altLang="ja-JP" dirty="0" smtClean="0"/>
          </a:p>
          <a:p>
            <a:pPr algn="ctr">
              <a:buNone/>
            </a:pPr>
            <a:r>
              <a:rPr lang="en-US" altLang="ja-JP" dirty="0" smtClean="0">
                <a:solidFill>
                  <a:srgbClr val="0070C0"/>
                </a:solidFill>
              </a:rPr>
              <a:t>Cosmic Microwave Background (CMB)</a:t>
            </a:r>
          </a:p>
          <a:p>
            <a:pPr algn="ctr">
              <a:buNone/>
            </a:pPr>
            <a:r>
              <a:rPr lang="en-US" altLang="ja-JP" dirty="0" smtClean="0"/>
              <a:t>i</a:t>
            </a:r>
            <a:r>
              <a:rPr kumimoji="1" lang="en-US" altLang="ja-JP" dirty="0" smtClean="0"/>
              <a:t>s sensitive to H at</a:t>
            </a:r>
          </a:p>
          <a:p>
            <a:pPr algn="ctr"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～</a:t>
            </a:r>
            <a:r>
              <a:rPr lang="en-US" altLang="ja-JP" dirty="0" smtClean="0">
                <a:solidFill>
                  <a:srgbClr val="FF0000"/>
                </a:solidFill>
              </a:rPr>
              <a:t>380,000 year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033264" y="274638"/>
            <a:ext cx="7571184" cy="149817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Mild DR evidence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6660232" y="5445224"/>
            <a:ext cx="2426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err="1" smtClean="0">
                <a:solidFill>
                  <a:schemeClr val="bg1"/>
                </a:solidFill>
              </a:rPr>
              <a:t>Cyburt</a:t>
            </a:r>
            <a:r>
              <a:rPr lang="en-US" altLang="ja-JP" sz="1600" dirty="0" smtClean="0">
                <a:solidFill>
                  <a:schemeClr val="bg1"/>
                </a:solidFill>
              </a:rPr>
              <a:t>, Fields, Olive (2008)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3131840" y="5301208"/>
            <a:ext cx="2232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6660232" y="5445224"/>
            <a:ext cx="2426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err="1" smtClean="0">
                <a:solidFill>
                  <a:schemeClr val="bg1"/>
                </a:solidFill>
              </a:rPr>
              <a:t>Cyburt</a:t>
            </a:r>
            <a:r>
              <a:rPr lang="en-US" altLang="ja-JP" sz="1600" dirty="0" smtClean="0">
                <a:solidFill>
                  <a:schemeClr val="bg1"/>
                </a:solidFill>
              </a:rPr>
              <a:t>, Fields, Olive (2008)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3131840" y="5301208"/>
            <a:ext cx="2232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Tetsutaro Higaki\物理\セミナー\pictures\Ngc604_h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777" y="908720"/>
            <a:ext cx="3280711" cy="3744416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7452320" y="4006805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HII region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(</a:t>
            </a:r>
            <a:r>
              <a:rPr lang="en-US" altLang="ja-JP" dirty="0" smtClean="0">
                <a:solidFill>
                  <a:srgbClr val="FFFF00"/>
                </a:solidFill>
              </a:rPr>
              <a:t>H</a:t>
            </a:r>
            <a:r>
              <a:rPr lang="en-US" altLang="ja-JP" baseline="30000" dirty="0" smtClean="0">
                <a:solidFill>
                  <a:srgbClr val="FFFF00"/>
                </a:solidFill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</a:rPr>
              <a:t>, </a:t>
            </a:r>
            <a:r>
              <a:rPr lang="en-US" altLang="ja-JP" dirty="0" smtClean="0">
                <a:solidFill>
                  <a:srgbClr val="FF0000"/>
                </a:solidFill>
              </a:rPr>
              <a:t>He*</a:t>
            </a:r>
            <a:r>
              <a:rPr lang="en-US" altLang="ja-JP" dirty="0" smtClean="0">
                <a:solidFill>
                  <a:schemeClr val="bg1"/>
                </a:solidFill>
              </a:rPr>
              <a:t>,O*,…)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CMB</a:t>
            </a:r>
            <a:endParaRPr kumimoji="1" lang="ja-JP" altLang="en-US" baseline="-25000" dirty="0"/>
          </a:p>
        </p:txBody>
      </p:sp>
      <p:sp>
        <p:nvSpPr>
          <p:cNvPr id="6" name="正方形/長方形 5"/>
          <p:cNvSpPr/>
          <p:nvPr/>
        </p:nvSpPr>
        <p:spPr>
          <a:xfrm>
            <a:off x="2411760" y="6228020"/>
            <a:ext cx="4719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ΔT/T</a:t>
            </a:r>
            <a:r>
              <a:rPr lang="en-US" altLang="ja-JP" baseline="-25000" dirty="0" smtClean="0"/>
              <a:t>0 </a:t>
            </a:r>
            <a:r>
              <a:rPr lang="en-US" altLang="ja-JP" dirty="0" smtClean="0"/>
              <a:t> map on the sky sphere,  where 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2.73K.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092280" y="1052736"/>
            <a:ext cx="1633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WMAP 9-year</a:t>
            </a:r>
            <a:endParaRPr lang="ja-JP" altLang="en-US" sz="2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3436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Users\Tetsutaro Higaki\Desktop\ilc_9yr_moll20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20788"/>
            <a:ext cx="7128792" cy="3564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23764"/>
            <a:ext cx="6387092" cy="486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CMB</a:t>
            </a:r>
            <a:endParaRPr kumimoji="1" lang="ja-JP" altLang="en-US" baseline="-25000" dirty="0"/>
          </a:p>
        </p:txBody>
      </p:sp>
      <p:sp>
        <p:nvSpPr>
          <p:cNvPr id="6" name="正方形/長方形 5"/>
          <p:cNvSpPr/>
          <p:nvPr/>
        </p:nvSpPr>
        <p:spPr>
          <a:xfrm>
            <a:off x="1979712" y="6228020"/>
            <a:ext cx="609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Fourier form</a:t>
            </a:r>
            <a:r>
              <a:rPr lang="en-US" altLang="ja-JP" dirty="0" smtClean="0"/>
              <a:t> of ΔT/T</a:t>
            </a:r>
            <a:r>
              <a:rPr lang="en-US" altLang="ja-JP" baseline="-25000" dirty="0" smtClean="0"/>
              <a:t>0 </a:t>
            </a:r>
            <a:r>
              <a:rPr lang="en-US" altLang="ja-JP" dirty="0" smtClean="0"/>
              <a:t> map on the sky sphere, where 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2.73K.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6300192" y="980728"/>
            <a:ext cx="2618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WMAP 9-year, </a:t>
            </a:r>
            <a:r>
              <a:rPr lang="en-US" altLang="ja-JP" sz="1600" dirty="0" smtClean="0">
                <a:solidFill>
                  <a:srgbClr val="FF0000"/>
                </a:solidFill>
              </a:rPr>
              <a:t>1212.5226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etsutaro Higaki\Desktop\South_Pole_Telescope_(200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675" y="332656"/>
            <a:ext cx="3032213" cy="201622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4506843" y="980728"/>
            <a:ext cx="3521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South Pole Telescope (SPT)</a:t>
            </a:r>
            <a:endParaRPr kumimoji="1" lang="ja-JP" altLang="en-US" sz="24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948246" y="4581128"/>
            <a:ext cx="8016242" cy="2160240"/>
            <a:chOff x="948246" y="2708920"/>
            <a:chExt cx="8016242" cy="2160240"/>
          </a:xfrm>
        </p:grpSpPr>
        <p:pic>
          <p:nvPicPr>
            <p:cNvPr id="4" name="Picture 2" descr="C:\Users\Tetsutaro Higaki\物理\セミナー\pictures\990293_1024B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48246" y="2708920"/>
              <a:ext cx="2039578" cy="2160240"/>
            </a:xfrm>
            <a:prstGeom prst="rect">
              <a:avLst/>
            </a:prstGeom>
            <a:noFill/>
          </p:spPr>
        </p:pic>
        <p:sp>
          <p:nvSpPr>
            <p:cNvPr id="7" name="正方形/長方形 6"/>
            <p:cNvSpPr/>
            <p:nvPr/>
          </p:nvSpPr>
          <p:spPr>
            <a:xfrm>
              <a:off x="3868478" y="3356992"/>
              <a:ext cx="509601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dirty="0" smtClean="0"/>
                <a:t>Wilkinson Microwave Anisotropy Probe</a:t>
              </a:r>
            </a:p>
            <a:p>
              <a:pPr algn="ctr"/>
              <a:r>
                <a:rPr lang="en-US" altLang="ja-JP" sz="2400" dirty="0" smtClean="0"/>
                <a:t>(WMAP)</a:t>
              </a:r>
              <a:endParaRPr lang="ja-JP" altLang="en-US" sz="24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539552" y="2592735"/>
            <a:ext cx="8031554" cy="1628353"/>
            <a:chOff x="539552" y="5113015"/>
            <a:chExt cx="8031554" cy="1628353"/>
          </a:xfrm>
        </p:grpSpPr>
        <p:pic>
          <p:nvPicPr>
            <p:cNvPr id="12" name="Picture 2" descr="C:\Users\Tetsutaro Higaki\Desktop\shapeimage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5113015"/>
              <a:ext cx="2873564" cy="1628353"/>
            </a:xfrm>
            <a:prstGeom prst="rect">
              <a:avLst/>
            </a:prstGeom>
            <a:noFill/>
          </p:spPr>
        </p:pic>
        <p:sp>
          <p:nvSpPr>
            <p:cNvPr id="13" name="正方形/長方形 12"/>
            <p:cNvSpPr/>
            <p:nvPr/>
          </p:nvSpPr>
          <p:spPr>
            <a:xfrm>
              <a:off x="4499992" y="5517232"/>
              <a:ext cx="407111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Atacama Cosmology Telescope </a:t>
              </a:r>
            </a:p>
            <a:p>
              <a:pPr algn="ctr"/>
              <a:r>
                <a:rPr lang="en-US" altLang="ja-JP" sz="2400" dirty="0" smtClean="0"/>
                <a:t>(ACT) </a:t>
              </a:r>
            </a:p>
            <a:p>
              <a:pPr algn="ctr"/>
              <a:r>
                <a:rPr lang="en-US" altLang="ja-JP" sz="2400" dirty="0" smtClean="0"/>
                <a:t>in Chili</a:t>
              </a:r>
              <a:endParaRPr lang="ja-JP" alt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7668344" y="6525344"/>
            <a:ext cx="1318108" cy="1901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4094072" cy="322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2572" y="974481"/>
            <a:ext cx="3633884" cy="331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827584" y="5377406"/>
            <a:ext cx="7651662" cy="571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Recent other </a:t>
            </a:r>
            <a:r>
              <a:rPr kumimoji="1" lang="en-US" altLang="ja-JP" dirty="0" smtClean="0"/>
              <a:t>CMB data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WMAP 9-year, </a:t>
            </a:r>
            <a:r>
              <a:rPr lang="en-US" altLang="ja-JP" sz="2400" dirty="0" smtClean="0">
                <a:solidFill>
                  <a:srgbClr val="FF0000"/>
                </a:solidFill>
              </a:rPr>
              <a:t>1212.5226</a:t>
            </a:r>
            <a:r>
              <a:rPr lang="en-US" altLang="ja-JP" dirty="0" smtClean="0"/>
              <a:t>: </a:t>
            </a:r>
          </a:p>
          <a:p>
            <a:pPr lvl="1">
              <a:buNone/>
            </a:pPr>
            <a:endParaRPr kumimoji="1" lang="en-US" altLang="ja-JP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altLang="ja-JP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dirty="0" smtClean="0"/>
              <a:t>Atacama Cosmology Telescope (ACT), </a:t>
            </a:r>
            <a:r>
              <a:rPr lang="en-US" altLang="ja-JP" sz="2400" dirty="0" smtClean="0">
                <a:solidFill>
                  <a:srgbClr val="FF0000"/>
                </a:solidFill>
              </a:rPr>
              <a:t>1301.0824</a:t>
            </a:r>
            <a:r>
              <a:rPr lang="en-US" altLang="ja-JP" dirty="0" smtClean="0"/>
              <a:t>:</a:t>
            </a:r>
          </a:p>
          <a:p>
            <a:endParaRPr lang="en-US" altLang="ja-JP" sz="2000" dirty="0" smtClean="0"/>
          </a:p>
          <a:p>
            <a:endParaRPr lang="en-US" altLang="ja-JP" sz="2000" dirty="0" smtClean="0"/>
          </a:p>
          <a:p>
            <a:endParaRPr lang="en-US" altLang="ja-JP" sz="2000" dirty="0" smtClean="0"/>
          </a:p>
        </p:txBody>
      </p:sp>
      <p:pic>
        <p:nvPicPr>
          <p:cNvPr id="14" name="図 1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979712" y="4170025"/>
            <a:ext cx="5696708" cy="411103"/>
          </a:xfrm>
          <a:prstGeom prst="rect">
            <a:avLst/>
          </a:prstGeom>
        </p:spPr>
      </p:pic>
      <p:pic>
        <p:nvPicPr>
          <p:cNvPr id="15" name="図 1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1971635" y="2441833"/>
            <a:ext cx="5696709" cy="41110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971635" y="2441833"/>
            <a:ext cx="5696709" cy="4111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Recent other </a:t>
            </a:r>
            <a:r>
              <a:rPr kumimoji="1" lang="en-US" altLang="ja-JP" dirty="0" smtClean="0"/>
              <a:t>CMB data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WMAP 9-year, </a:t>
            </a:r>
            <a:r>
              <a:rPr lang="en-US" altLang="ja-JP" sz="2400" dirty="0" smtClean="0">
                <a:solidFill>
                  <a:srgbClr val="FF0000"/>
                </a:solidFill>
              </a:rPr>
              <a:t>1212.5226</a:t>
            </a:r>
            <a:r>
              <a:rPr lang="en-US" altLang="ja-JP" dirty="0" smtClean="0"/>
              <a:t>: </a:t>
            </a:r>
          </a:p>
          <a:p>
            <a:pPr lvl="1">
              <a:buNone/>
            </a:pPr>
            <a:endParaRPr kumimoji="1" lang="en-US" altLang="ja-JP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altLang="ja-JP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dirty="0" smtClean="0"/>
              <a:t>Atacama Cosmology Telescope (ACT), </a:t>
            </a:r>
            <a:r>
              <a:rPr lang="en-US" altLang="ja-JP" sz="2400" dirty="0" smtClean="0">
                <a:solidFill>
                  <a:srgbClr val="FF0000"/>
                </a:solidFill>
              </a:rPr>
              <a:t>1301.0824</a:t>
            </a:r>
            <a:r>
              <a:rPr lang="en-US" altLang="ja-JP" dirty="0" smtClean="0"/>
              <a:t>:</a:t>
            </a:r>
          </a:p>
          <a:p>
            <a:endParaRPr lang="en-US" altLang="ja-JP" sz="2000" dirty="0" smtClean="0"/>
          </a:p>
          <a:p>
            <a:endParaRPr lang="en-US" altLang="ja-JP" sz="2000" dirty="0" smtClean="0"/>
          </a:p>
          <a:p>
            <a:endParaRPr lang="en-US" altLang="ja-JP" sz="2000" dirty="0" smtClean="0"/>
          </a:p>
          <a:p>
            <a:pPr lvl="1"/>
            <a:r>
              <a:rPr lang="en-US" altLang="ja-JP" sz="2400" dirty="0" smtClean="0">
                <a:solidFill>
                  <a:srgbClr val="0070C0"/>
                </a:solidFill>
              </a:rPr>
              <a:t>Fewer # of data</a:t>
            </a:r>
          </a:p>
          <a:p>
            <a:pPr lvl="1"/>
            <a:r>
              <a:rPr lang="en-US" altLang="ja-JP" sz="2400" dirty="0" smtClean="0">
                <a:solidFill>
                  <a:srgbClr val="0070C0"/>
                </a:solidFill>
              </a:rPr>
              <a:t>Different frequency in CMB</a:t>
            </a:r>
          </a:p>
          <a:p>
            <a:pPr lvl="1">
              <a:buNone/>
            </a:pPr>
            <a:endParaRPr lang="en-US" altLang="ja-JP" sz="1050" dirty="0" smtClean="0">
              <a:solidFill>
                <a:srgbClr val="0070C0"/>
              </a:solidFill>
            </a:endParaRPr>
          </a:p>
          <a:p>
            <a:pPr lvl="1" algn="ctr">
              <a:buNone/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Note: Tension between BAO and H</a:t>
            </a:r>
            <a:r>
              <a:rPr lang="en-US" altLang="ja-JP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1" lang="en-US" altLang="ja-JP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図 1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1979712" y="4170025"/>
            <a:ext cx="5696708" cy="411103"/>
          </a:xfrm>
          <a:prstGeom prst="rect">
            <a:avLst/>
          </a:prstGeom>
        </p:spPr>
      </p:pic>
      <p:sp>
        <p:nvSpPr>
          <p:cNvPr id="6" name="乗算記号 5"/>
          <p:cNvSpPr/>
          <p:nvPr/>
        </p:nvSpPr>
        <p:spPr>
          <a:xfrm>
            <a:off x="-72008" y="2204864"/>
            <a:ext cx="9828584" cy="93610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吹き出し 6"/>
          <p:cNvSpPr/>
          <p:nvPr/>
        </p:nvSpPr>
        <p:spPr>
          <a:xfrm>
            <a:off x="6732240" y="188640"/>
            <a:ext cx="2160240" cy="1908792"/>
          </a:xfrm>
          <a:prstGeom prst="wedgeRoundRectCallout">
            <a:avLst>
              <a:gd name="adj1" fmla="val -131222"/>
              <a:gd name="adj2" fmla="val 7084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 smtClean="0">
                <a:solidFill>
                  <a:schemeClr val="bg1"/>
                </a:solidFill>
              </a:rPr>
              <a:t>Wrong!!;</a:t>
            </a:r>
          </a:p>
          <a:p>
            <a:pPr algn="ctr"/>
            <a:r>
              <a:rPr lang="en-US" altLang="ja-JP" sz="3200" b="1" dirty="0" smtClean="0">
                <a:solidFill>
                  <a:schemeClr val="bg1"/>
                </a:solidFill>
              </a:rPr>
              <a:t>will be modified.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1. Motivation: </a:t>
            </a:r>
            <a:br>
              <a:rPr kumimoji="1" lang="en-US" altLang="ja-JP" dirty="0" smtClean="0">
                <a:solidFill>
                  <a:schemeClr val="bg1"/>
                </a:solidFill>
              </a:rPr>
            </a:br>
            <a:r>
              <a:rPr kumimoji="1" lang="en-US" altLang="ja-JP" dirty="0" smtClean="0">
                <a:solidFill>
                  <a:schemeClr val="bg1"/>
                </a:solidFill>
              </a:rPr>
              <a:t>Exploring the origin of the Universe.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31" name="Picture 7" descr="C:\Users\Tetsutaro Higaki\Desktop\galax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タイトル 1"/>
          <p:cNvSpPr txBox="1">
            <a:spLocks/>
          </p:cNvSpPr>
          <p:nvPr/>
        </p:nvSpPr>
        <p:spPr>
          <a:xfrm>
            <a:off x="609600" y="2420888"/>
            <a:ext cx="8229600" cy="1354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Introduction 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Adoption of </a:t>
            </a:r>
            <a:r>
              <a:rPr kumimoji="1" lang="en-US" altLang="ja-JP" dirty="0" smtClean="0"/>
              <a:t>SPT result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So, both </a:t>
            </a:r>
            <a:r>
              <a:rPr kumimoji="1" lang="en-US" altLang="ja-JP" baseline="30000" dirty="0" smtClean="0"/>
              <a:t>4</a:t>
            </a:r>
            <a:r>
              <a:rPr kumimoji="1" lang="en-US" altLang="ja-JP" dirty="0" smtClean="0"/>
              <a:t>He abundance and CMB mildly prefer the presence of extra radiation:</a:t>
            </a:r>
            <a:endParaRPr kumimoji="1" lang="ja-JP" altLang="en-US" dirty="0"/>
          </a:p>
        </p:txBody>
      </p:sp>
      <p:pic>
        <p:nvPicPr>
          <p:cNvPr id="4" name="図 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29130" y="4005064"/>
            <a:ext cx="2667006" cy="50749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18235" y="5590981"/>
            <a:ext cx="8402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ja-JP" sz="3600" dirty="0" smtClean="0"/>
              <a:t>in 4D N=1 </a:t>
            </a:r>
            <a:r>
              <a:rPr lang="en-US" altLang="ja-JP" sz="3600" dirty="0" err="1" smtClean="0"/>
              <a:t>supergravity</a:t>
            </a:r>
            <a:r>
              <a:rPr lang="en-US" altLang="ja-JP" sz="3600" dirty="0" smtClean="0"/>
              <a:t> (SUGRA) framework.</a:t>
            </a:r>
            <a:endParaRPr lang="ja-JP" altLang="en-US" sz="3600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For confirmation of dark radiation</a:t>
            </a:r>
            <a:endParaRPr kumimoji="1" lang="ja-JP" altLang="en-US" dirty="0"/>
          </a:p>
        </p:txBody>
      </p:sp>
      <p:pic>
        <p:nvPicPr>
          <p:cNvPr id="6" name="Picture 2" descr="C:\Users\Tetsutaro Higaki\Desktop\planck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632848" cy="5178726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6516216" y="6237312"/>
            <a:ext cx="235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WMAP 9-year, </a:t>
            </a:r>
            <a:r>
              <a:rPr lang="en-US" altLang="ja-JP" sz="1400" dirty="0" smtClean="0">
                <a:solidFill>
                  <a:srgbClr val="FF0000"/>
                </a:solidFill>
              </a:rPr>
              <a:t>1212.5226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5733256"/>
            <a:ext cx="8280920" cy="923330"/>
          </a:xfrm>
          <a:prstGeom prst="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chemeClr val="bg1"/>
                </a:solidFill>
              </a:rPr>
              <a:t>Needs </a:t>
            </a:r>
            <a:r>
              <a:rPr lang="en-US" altLang="ja-JP" sz="5400" dirty="0" smtClean="0">
                <a:solidFill>
                  <a:schemeClr val="bg1"/>
                </a:solidFill>
              </a:rPr>
              <a:t>data from the Planck.</a:t>
            </a:r>
            <a:endParaRPr kumimoji="1" lang="ja-JP" alt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934072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3. LARGE volume scenario (LVS):</a:t>
            </a:r>
            <a:br>
              <a:rPr kumimoji="1" lang="en-US" altLang="ja-JP" dirty="0" smtClean="0"/>
            </a:br>
            <a:r>
              <a:rPr lang="en-US" altLang="ja-JP" dirty="0" smtClean="0"/>
              <a:t>IIB </a:t>
            </a:r>
            <a:r>
              <a:rPr lang="en-US" altLang="ja-JP" dirty="0" err="1" smtClean="0"/>
              <a:t>orientifold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supergravities</a:t>
            </a:r>
            <a:r>
              <a:rPr lang="en-US" altLang="ja-JP" dirty="0" smtClean="0"/>
              <a:t> in flux </a:t>
            </a:r>
            <a:r>
              <a:rPr lang="en-US" altLang="ja-JP" dirty="0" err="1" smtClean="0"/>
              <a:t>vacua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6" name="図 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86753" y="5802032"/>
            <a:ext cx="6325607" cy="514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Motivation for string theory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Unified theory including quantum gravity!</a:t>
            </a:r>
          </a:p>
        </p:txBody>
      </p:sp>
      <p:grpSp>
        <p:nvGrpSpPr>
          <p:cNvPr id="4" name="グループ化 26"/>
          <p:cNvGrpSpPr/>
          <p:nvPr/>
        </p:nvGrpSpPr>
        <p:grpSpPr>
          <a:xfrm>
            <a:off x="179512" y="2564904"/>
            <a:ext cx="5220072" cy="3888432"/>
            <a:chOff x="0" y="980728"/>
            <a:chExt cx="5220072" cy="3888432"/>
          </a:xfrm>
        </p:grpSpPr>
        <p:sp>
          <p:nvSpPr>
            <p:cNvPr id="5" name="円/楕円 4"/>
            <p:cNvSpPr/>
            <p:nvPr/>
          </p:nvSpPr>
          <p:spPr>
            <a:xfrm>
              <a:off x="0" y="980728"/>
              <a:ext cx="5220072" cy="3888432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6" name="グループ化 19"/>
            <p:cNvGrpSpPr/>
            <p:nvPr/>
          </p:nvGrpSpPr>
          <p:grpSpPr>
            <a:xfrm>
              <a:off x="3541275" y="2996952"/>
              <a:ext cx="1390765" cy="1152128"/>
              <a:chOff x="683568" y="260648"/>
              <a:chExt cx="1390765" cy="1152128"/>
            </a:xfrm>
          </p:grpSpPr>
          <p:sp>
            <p:nvSpPr>
              <p:cNvPr id="19" name="ドーナツ 18"/>
              <p:cNvSpPr/>
              <p:nvPr/>
            </p:nvSpPr>
            <p:spPr>
              <a:xfrm>
                <a:off x="899592" y="1124744"/>
                <a:ext cx="1008112" cy="288032"/>
              </a:xfrm>
              <a:prstGeom prst="donut">
                <a:avLst/>
              </a:prstGeom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683568" y="260648"/>
                <a:ext cx="139076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Closed string</a:t>
                </a:r>
              </a:p>
              <a:p>
                <a:pPr algn="ctr"/>
                <a:r>
                  <a:rPr lang="en-US" altLang="ja-JP" sz="2400" dirty="0" smtClean="0"/>
                  <a:t>= </a:t>
                </a:r>
                <a:r>
                  <a:rPr lang="en-US" altLang="ja-JP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Gravity</a:t>
                </a:r>
                <a:endPara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" name="グループ化 20"/>
            <p:cNvGrpSpPr/>
            <p:nvPr/>
          </p:nvGrpSpPr>
          <p:grpSpPr>
            <a:xfrm>
              <a:off x="251520" y="1628800"/>
              <a:ext cx="2933137" cy="3165155"/>
              <a:chOff x="558743" y="1641289"/>
              <a:chExt cx="2933137" cy="3165155"/>
            </a:xfrm>
          </p:grpSpPr>
          <p:sp>
            <p:nvSpPr>
              <p:cNvPr id="9" name="平行四辺形 8"/>
              <p:cNvSpPr/>
              <p:nvPr/>
            </p:nvSpPr>
            <p:spPr>
              <a:xfrm>
                <a:off x="611560" y="2852936"/>
                <a:ext cx="2880320" cy="360040"/>
              </a:xfrm>
              <a:prstGeom prst="parallelogram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平行四辺形 9"/>
              <p:cNvSpPr/>
              <p:nvPr/>
            </p:nvSpPr>
            <p:spPr>
              <a:xfrm rot="20577163">
                <a:off x="1756847" y="1641289"/>
                <a:ext cx="1252431" cy="2597291"/>
              </a:xfrm>
              <a:prstGeom prst="parallelogram">
                <a:avLst>
                  <a:gd name="adj" fmla="val 6243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" name="直線コネクタ 10"/>
              <p:cNvCxnSpPr/>
              <p:nvPr/>
            </p:nvCxnSpPr>
            <p:spPr>
              <a:xfrm>
                <a:off x="2195736" y="3212976"/>
                <a:ext cx="504056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正方形/長方形 11"/>
              <p:cNvSpPr/>
              <p:nvPr/>
            </p:nvSpPr>
            <p:spPr>
              <a:xfrm>
                <a:off x="2555776" y="2924944"/>
                <a:ext cx="432048" cy="21602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" name="直線コネクタ 12"/>
              <p:cNvCxnSpPr>
                <a:endCxn id="10" idx="2"/>
              </p:cNvCxnSpPr>
              <p:nvPr/>
            </p:nvCxnSpPr>
            <p:spPr>
              <a:xfrm flipV="1">
                <a:off x="2195736" y="2870976"/>
                <a:ext cx="412217" cy="3420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>
                <a:stCxn id="10" idx="2"/>
              </p:cNvCxnSpPr>
              <p:nvPr/>
            </p:nvCxnSpPr>
            <p:spPr>
              <a:xfrm>
                <a:off x="2607953" y="2870976"/>
                <a:ext cx="19831" cy="342000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フリーフォーム 14"/>
              <p:cNvSpPr/>
              <p:nvPr/>
            </p:nvSpPr>
            <p:spPr>
              <a:xfrm>
                <a:off x="847622" y="2623732"/>
                <a:ext cx="748145" cy="371763"/>
              </a:xfrm>
              <a:custGeom>
                <a:avLst/>
                <a:gdLst>
                  <a:gd name="connsiteX0" fmla="*/ 0 w 748145"/>
                  <a:gd name="connsiteY0" fmla="*/ 371763 h 371763"/>
                  <a:gd name="connsiteX1" fmla="*/ 290945 w 748145"/>
                  <a:gd name="connsiteY1" fmla="*/ 11545 h 371763"/>
                  <a:gd name="connsiteX2" fmla="*/ 748145 w 748145"/>
                  <a:gd name="connsiteY2" fmla="*/ 302491 h 371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8145" h="371763">
                    <a:moveTo>
                      <a:pt x="0" y="371763"/>
                    </a:moveTo>
                    <a:cubicBezTo>
                      <a:pt x="83127" y="197426"/>
                      <a:pt x="166254" y="23090"/>
                      <a:pt x="290945" y="11545"/>
                    </a:cubicBezTo>
                    <a:cubicBezTo>
                      <a:pt x="415636" y="0"/>
                      <a:pt x="581890" y="151245"/>
                      <a:pt x="748145" y="302491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558743" y="1785305"/>
                <a:ext cx="127695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Open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string</a:t>
                </a:r>
              </a:p>
              <a:p>
                <a:pPr algn="ctr"/>
                <a:r>
                  <a:rPr kumimoji="1" lang="en-US" altLang="ja-JP" dirty="0" smtClean="0"/>
                  <a:t>= </a:t>
                </a:r>
                <a:r>
                  <a:rPr kumimoji="1" lang="en-US" altLang="ja-JP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Gauge</a:t>
                </a:r>
                <a:r>
                  <a:rPr kumimoji="1" lang="en-US" altLang="ja-JP" sz="2400" dirty="0" smtClean="0"/>
                  <a:t> </a:t>
                </a:r>
                <a:endParaRPr kumimoji="1" lang="en-US" altLang="ja-JP" dirty="0" smtClean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1907704" y="4437112"/>
                <a:ext cx="942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D-</a:t>
                </a:r>
                <a:r>
                  <a:rPr kumimoji="1" lang="en-US" altLang="ja-JP" dirty="0" err="1" smtClean="0"/>
                  <a:t>brane</a:t>
                </a:r>
                <a:endParaRPr kumimoji="1" lang="ja-JP" altLang="en-US" dirty="0"/>
              </a:p>
            </p:txBody>
          </p:sp>
          <p:sp>
            <p:nvSpPr>
              <p:cNvPr id="18" name="フリーフォーム 17"/>
              <p:cNvSpPr/>
              <p:nvPr/>
            </p:nvSpPr>
            <p:spPr>
              <a:xfrm>
                <a:off x="2413185" y="2469023"/>
                <a:ext cx="547255" cy="554181"/>
              </a:xfrm>
              <a:custGeom>
                <a:avLst/>
                <a:gdLst>
                  <a:gd name="connsiteX0" fmla="*/ 0 w 547255"/>
                  <a:gd name="connsiteY0" fmla="*/ 0 h 554181"/>
                  <a:gd name="connsiteX1" fmla="*/ 457200 w 547255"/>
                  <a:gd name="connsiteY1" fmla="*/ 249381 h 554181"/>
                  <a:gd name="connsiteX2" fmla="*/ 540328 w 547255"/>
                  <a:gd name="connsiteY2" fmla="*/ 554181 h 554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7255" h="554181">
                    <a:moveTo>
                      <a:pt x="0" y="0"/>
                    </a:moveTo>
                    <a:cubicBezTo>
                      <a:pt x="183572" y="78509"/>
                      <a:pt x="367145" y="157018"/>
                      <a:pt x="457200" y="249381"/>
                    </a:cubicBezTo>
                    <a:cubicBezTo>
                      <a:pt x="547255" y="341745"/>
                      <a:pt x="543791" y="447963"/>
                      <a:pt x="540328" y="554181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2339752" y="1641574"/>
              <a:ext cx="1701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Open string</a:t>
              </a:r>
            </a:p>
            <a:p>
              <a:pPr algn="ctr"/>
              <a:r>
                <a:rPr lang="en-US" altLang="ja-JP" dirty="0" smtClean="0"/>
                <a:t>between </a:t>
              </a:r>
              <a:r>
                <a:rPr lang="en-US" altLang="ja-JP" dirty="0" err="1" smtClean="0"/>
                <a:t>branes</a:t>
              </a:r>
              <a:endParaRPr lang="en-US" altLang="ja-JP" dirty="0" smtClean="0"/>
            </a:p>
            <a:p>
              <a:pPr algn="ctr"/>
              <a:r>
                <a:rPr kumimoji="1" lang="en-US" altLang="ja-JP" sz="2400" dirty="0" smtClean="0"/>
                <a:t>= </a:t>
              </a:r>
              <a:r>
                <a:rPr kumimoji="1"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Matter</a:t>
              </a:r>
              <a:endPara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円/楕円 21"/>
          <p:cNvSpPr/>
          <p:nvPr/>
        </p:nvSpPr>
        <p:spPr>
          <a:xfrm>
            <a:off x="8567936" y="270892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5759624" y="4149080"/>
            <a:ext cx="1584176" cy="2203917"/>
          </a:xfrm>
          <a:custGeom>
            <a:avLst/>
            <a:gdLst>
              <a:gd name="connsiteX0" fmla="*/ 65964 w 1785582"/>
              <a:gd name="connsiteY0" fmla="*/ 1555845 h 1555845"/>
              <a:gd name="connsiteX1" fmla="*/ 65964 w 1785582"/>
              <a:gd name="connsiteY1" fmla="*/ 1064525 h 1555845"/>
              <a:gd name="connsiteX2" fmla="*/ 461749 w 1785582"/>
              <a:gd name="connsiteY2" fmla="*/ 1160060 h 1555845"/>
              <a:gd name="connsiteX3" fmla="*/ 502692 w 1785582"/>
              <a:gd name="connsiteY3" fmla="*/ 709684 h 1555845"/>
              <a:gd name="connsiteX4" fmla="*/ 830238 w 1785582"/>
              <a:gd name="connsiteY4" fmla="*/ 832513 h 1555845"/>
              <a:gd name="connsiteX5" fmla="*/ 898477 w 1785582"/>
              <a:gd name="connsiteY5" fmla="*/ 491319 h 1555845"/>
              <a:gd name="connsiteX6" fmla="*/ 1307910 w 1785582"/>
              <a:gd name="connsiteY6" fmla="*/ 627797 h 1555845"/>
              <a:gd name="connsiteX7" fmla="*/ 1335206 w 1785582"/>
              <a:gd name="connsiteY7" fmla="*/ 163773 h 1555845"/>
              <a:gd name="connsiteX8" fmla="*/ 1649104 w 1785582"/>
              <a:gd name="connsiteY8" fmla="*/ 232012 h 1555845"/>
              <a:gd name="connsiteX9" fmla="*/ 1785582 w 1785582"/>
              <a:gd name="connsiteY9" fmla="*/ 0 h 155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5582" h="1555845">
                <a:moveTo>
                  <a:pt x="65964" y="1555845"/>
                </a:moveTo>
                <a:cubicBezTo>
                  <a:pt x="32982" y="1343167"/>
                  <a:pt x="0" y="1130489"/>
                  <a:pt x="65964" y="1064525"/>
                </a:cubicBezTo>
                <a:cubicBezTo>
                  <a:pt x="131928" y="998561"/>
                  <a:pt x="388961" y="1219200"/>
                  <a:pt x="461749" y="1160060"/>
                </a:cubicBezTo>
                <a:cubicBezTo>
                  <a:pt x="534537" y="1100920"/>
                  <a:pt x="441277" y="764275"/>
                  <a:pt x="502692" y="709684"/>
                </a:cubicBezTo>
                <a:cubicBezTo>
                  <a:pt x="564107" y="655093"/>
                  <a:pt x="764274" y="868907"/>
                  <a:pt x="830238" y="832513"/>
                </a:cubicBezTo>
                <a:cubicBezTo>
                  <a:pt x="896202" y="796119"/>
                  <a:pt x="818865" y="525438"/>
                  <a:pt x="898477" y="491319"/>
                </a:cubicBezTo>
                <a:cubicBezTo>
                  <a:pt x="978089" y="457200"/>
                  <a:pt x="1235122" y="682388"/>
                  <a:pt x="1307910" y="627797"/>
                </a:cubicBezTo>
                <a:cubicBezTo>
                  <a:pt x="1380698" y="573206"/>
                  <a:pt x="1278340" y="229737"/>
                  <a:pt x="1335206" y="163773"/>
                </a:cubicBezTo>
                <a:cubicBezTo>
                  <a:pt x="1392072" y="97809"/>
                  <a:pt x="1574041" y="259308"/>
                  <a:pt x="1649104" y="232012"/>
                </a:cubicBezTo>
                <a:cubicBezTo>
                  <a:pt x="1724167" y="204717"/>
                  <a:pt x="1754874" y="102358"/>
                  <a:pt x="1785582" y="0"/>
                </a:cubicBezTo>
              </a:path>
            </a:pathLst>
          </a:cu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 flipH="1">
            <a:off x="7343800" y="2852936"/>
            <a:ext cx="1224136" cy="1224136"/>
          </a:xfrm>
          <a:prstGeom prst="lin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図 2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7991872" y="3645024"/>
            <a:ext cx="1023246" cy="288032"/>
          </a:xfrm>
          <a:prstGeom prst="rect">
            <a:avLst/>
          </a:prstGeom>
        </p:spPr>
      </p:pic>
      <p:sp>
        <p:nvSpPr>
          <p:cNvPr id="27" name="フリーフォーム 26"/>
          <p:cNvSpPr/>
          <p:nvPr/>
        </p:nvSpPr>
        <p:spPr>
          <a:xfrm>
            <a:off x="7358234" y="4081716"/>
            <a:ext cx="1701421" cy="1978926"/>
          </a:xfrm>
          <a:custGeom>
            <a:avLst/>
            <a:gdLst>
              <a:gd name="connsiteX0" fmla="*/ 1610436 w 1701421"/>
              <a:gd name="connsiteY0" fmla="*/ 1978926 h 1978926"/>
              <a:gd name="connsiteX1" fmla="*/ 1624084 w 1701421"/>
              <a:gd name="connsiteY1" fmla="*/ 1310185 h 1978926"/>
              <a:gd name="connsiteX2" fmla="*/ 1146412 w 1701421"/>
              <a:gd name="connsiteY2" fmla="*/ 1473959 h 1978926"/>
              <a:gd name="connsiteX3" fmla="*/ 1214651 w 1701421"/>
              <a:gd name="connsiteY3" fmla="*/ 887105 h 1978926"/>
              <a:gd name="connsiteX4" fmla="*/ 655093 w 1701421"/>
              <a:gd name="connsiteY4" fmla="*/ 982639 h 1978926"/>
              <a:gd name="connsiteX5" fmla="*/ 723332 w 1701421"/>
              <a:gd name="connsiteY5" fmla="*/ 300251 h 1978926"/>
              <a:gd name="connsiteX6" fmla="*/ 191069 w 1701421"/>
              <a:gd name="connsiteY6" fmla="*/ 327547 h 1978926"/>
              <a:gd name="connsiteX7" fmla="*/ 0 w 1701421"/>
              <a:gd name="connsiteY7" fmla="*/ 0 h 197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1421" h="1978926">
                <a:moveTo>
                  <a:pt x="1610436" y="1978926"/>
                </a:moveTo>
                <a:cubicBezTo>
                  <a:pt x="1655928" y="1686636"/>
                  <a:pt x="1701421" y="1394346"/>
                  <a:pt x="1624084" y="1310185"/>
                </a:cubicBezTo>
                <a:cubicBezTo>
                  <a:pt x="1546747" y="1226024"/>
                  <a:pt x="1214651" y="1544472"/>
                  <a:pt x="1146412" y="1473959"/>
                </a:cubicBezTo>
                <a:cubicBezTo>
                  <a:pt x="1078173" y="1403446"/>
                  <a:pt x="1296537" y="968992"/>
                  <a:pt x="1214651" y="887105"/>
                </a:cubicBezTo>
                <a:cubicBezTo>
                  <a:pt x="1132765" y="805218"/>
                  <a:pt x="736979" y="1080448"/>
                  <a:pt x="655093" y="982639"/>
                </a:cubicBezTo>
                <a:cubicBezTo>
                  <a:pt x="573207" y="884830"/>
                  <a:pt x="800669" y="409433"/>
                  <a:pt x="723332" y="300251"/>
                </a:cubicBezTo>
                <a:cubicBezTo>
                  <a:pt x="645995" y="191069"/>
                  <a:pt x="311624" y="377589"/>
                  <a:pt x="191069" y="327547"/>
                </a:cubicBezTo>
                <a:cubicBezTo>
                  <a:pt x="70514" y="277505"/>
                  <a:pt x="35257" y="138752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7330939" y="4122660"/>
            <a:ext cx="1655928" cy="1910686"/>
          </a:xfrm>
          <a:custGeom>
            <a:avLst/>
            <a:gdLst>
              <a:gd name="connsiteX0" fmla="*/ 1501254 w 1655928"/>
              <a:gd name="connsiteY0" fmla="*/ 1910686 h 1910686"/>
              <a:gd name="connsiteX1" fmla="*/ 1596788 w 1655928"/>
              <a:gd name="connsiteY1" fmla="*/ 1392071 h 1910686"/>
              <a:gd name="connsiteX2" fmla="*/ 1146412 w 1655928"/>
              <a:gd name="connsiteY2" fmla="*/ 1583140 h 1910686"/>
              <a:gd name="connsiteX3" fmla="*/ 1119116 w 1655928"/>
              <a:gd name="connsiteY3" fmla="*/ 1023582 h 1910686"/>
              <a:gd name="connsiteX4" fmla="*/ 668740 w 1655928"/>
              <a:gd name="connsiteY4" fmla="*/ 1064525 h 1910686"/>
              <a:gd name="connsiteX5" fmla="*/ 614149 w 1655928"/>
              <a:gd name="connsiteY5" fmla="*/ 423080 h 1910686"/>
              <a:gd name="connsiteX6" fmla="*/ 177421 w 1655928"/>
              <a:gd name="connsiteY6" fmla="*/ 395785 h 1910686"/>
              <a:gd name="connsiteX7" fmla="*/ 0 w 1655928"/>
              <a:gd name="connsiteY7" fmla="*/ 0 h 191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5928" h="1910686">
                <a:moveTo>
                  <a:pt x="1501254" y="1910686"/>
                </a:moveTo>
                <a:cubicBezTo>
                  <a:pt x="1578591" y="1678674"/>
                  <a:pt x="1655928" y="1446662"/>
                  <a:pt x="1596788" y="1392071"/>
                </a:cubicBezTo>
                <a:cubicBezTo>
                  <a:pt x="1537648" y="1337480"/>
                  <a:pt x="1226024" y="1644555"/>
                  <a:pt x="1146412" y="1583140"/>
                </a:cubicBezTo>
                <a:cubicBezTo>
                  <a:pt x="1066800" y="1521725"/>
                  <a:pt x="1198728" y="1110018"/>
                  <a:pt x="1119116" y="1023582"/>
                </a:cubicBezTo>
                <a:cubicBezTo>
                  <a:pt x="1039504" y="937146"/>
                  <a:pt x="752901" y="1164609"/>
                  <a:pt x="668740" y="1064525"/>
                </a:cubicBezTo>
                <a:cubicBezTo>
                  <a:pt x="584579" y="964441"/>
                  <a:pt x="696036" y="534537"/>
                  <a:pt x="614149" y="423080"/>
                </a:cubicBezTo>
                <a:cubicBezTo>
                  <a:pt x="532262" y="311623"/>
                  <a:pt x="279779" y="466298"/>
                  <a:pt x="177421" y="395785"/>
                </a:cubicBezTo>
                <a:cubicBezTo>
                  <a:pt x="75063" y="325272"/>
                  <a:pt x="37531" y="162636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6047656" y="6021288"/>
            <a:ext cx="445421" cy="360040"/>
          </a:xfrm>
          <a:prstGeom prst="rect">
            <a:avLst/>
          </a:prstGeom>
        </p:spPr>
      </p:pic>
      <p:sp>
        <p:nvSpPr>
          <p:cNvPr id="30" name="円/楕円 29"/>
          <p:cNvSpPr/>
          <p:nvPr/>
        </p:nvSpPr>
        <p:spPr>
          <a:xfrm>
            <a:off x="5759624" y="616530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8423920" y="6093296"/>
            <a:ext cx="558740" cy="288032"/>
          </a:xfrm>
          <a:prstGeom prst="rect">
            <a:avLst/>
          </a:prstGeom>
        </p:spPr>
      </p:pic>
      <p:cxnSp>
        <p:nvCxnSpPr>
          <p:cNvPr id="32" name="直線コネクタ 31"/>
          <p:cNvCxnSpPr/>
          <p:nvPr/>
        </p:nvCxnSpPr>
        <p:spPr>
          <a:xfrm flipH="1">
            <a:off x="4391472" y="4077072"/>
            <a:ext cx="2953116" cy="1944216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 flipV="1">
            <a:off x="3959424" y="2780928"/>
            <a:ext cx="3384376" cy="1296144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円/楕円 33"/>
          <p:cNvSpPr/>
          <p:nvPr/>
        </p:nvSpPr>
        <p:spPr>
          <a:xfrm>
            <a:off x="7199784" y="3933056"/>
            <a:ext cx="360040" cy="3600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3789040"/>
            <a:ext cx="1224136" cy="79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" name="正方形/長方形 35"/>
          <p:cNvSpPr/>
          <p:nvPr/>
        </p:nvSpPr>
        <p:spPr>
          <a:xfrm>
            <a:off x="4058077" y="3244334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nucleons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Extra dim</a:t>
            </a:r>
            <a:r>
              <a:rPr lang="en-US" altLang="ja-JP" dirty="0" smtClean="0"/>
              <a:t>ensions</a:t>
            </a:r>
            <a:r>
              <a:rPr kumimoji="1" lang="en-US" altLang="ja-JP" dirty="0" smtClean="0"/>
              <a:t> and SUSY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The quantum gravity theory requires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>
                <a:solidFill>
                  <a:srgbClr val="0070C0"/>
                </a:solidFill>
              </a:rPr>
              <a:t>e</a:t>
            </a:r>
            <a:r>
              <a:rPr kumimoji="1" lang="en-US" altLang="ja-JP" dirty="0" smtClean="0">
                <a:solidFill>
                  <a:srgbClr val="0070C0"/>
                </a:solidFill>
              </a:rPr>
              <a:t>xtra 6 dimensions </a:t>
            </a:r>
            <a:r>
              <a:rPr lang="en-US" altLang="ja-JP" dirty="0" smtClean="0"/>
              <a:t>and </a:t>
            </a:r>
            <a:r>
              <a:rPr kumimoji="1" lang="en-US" altLang="ja-JP" dirty="0" err="1" smtClean="0">
                <a:solidFill>
                  <a:srgbClr val="00B050"/>
                </a:solidFill>
              </a:rPr>
              <a:t>supersymmetry</a:t>
            </a:r>
            <a:r>
              <a:rPr kumimoji="1" lang="en-US" altLang="ja-JP" dirty="0" smtClean="0">
                <a:solidFill>
                  <a:srgbClr val="00B050"/>
                </a:solidFill>
              </a:rPr>
              <a:t> (SUSY)</a:t>
            </a:r>
            <a:r>
              <a:rPr kumimoji="1" lang="en-US" altLang="ja-JP" dirty="0" smtClean="0"/>
              <a:t>.</a:t>
            </a:r>
          </a:p>
          <a:p>
            <a:pPr>
              <a:buNone/>
            </a:pPr>
            <a:endParaRPr lang="en-US" altLang="ja-JP" sz="1100" dirty="0" smtClean="0"/>
          </a:p>
          <a:p>
            <a:pPr>
              <a:buNone/>
            </a:pPr>
            <a:r>
              <a:rPr lang="en-US" altLang="ja-JP" dirty="0" smtClean="0"/>
              <a:t>	 </a:t>
            </a: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sz="11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69209" y="4860449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 M</a:t>
            </a:r>
            <a:r>
              <a:rPr kumimoji="1" lang="en-US" altLang="ja-JP" sz="3200" b="1" baseline="-25000" dirty="0" smtClean="0"/>
              <a:t>4 </a:t>
            </a:r>
            <a:r>
              <a:rPr lang="en-US" altLang="ja-JP" sz="3200" b="1" dirty="0" smtClean="0"/>
              <a:t>×</a:t>
            </a:r>
            <a:endParaRPr kumimoji="1" lang="ja-JP" altLang="en-US" sz="3200" b="1" baseline="-25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9752" y="2924944"/>
            <a:ext cx="4294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4	+	</a:t>
            </a:r>
            <a:r>
              <a:rPr kumimoji="1" lang="en-US" altLang="ja-JP" sz="3200" b="1" dirty="0" smtClean="0">
                <a:solidFill>
                  <a:srgbClr val="0070C0"/>
                </a:solidFill>
              </a:rPr>
              <a:t>6</a:t>
            </a:r>
            <a:r>
              <a:rPr kumimoji="1" lang="en-US" altLang="ja-JP" sz="3200" b="1" dirty="0" smtClean="0"/>
              <a:t>	=	10</a:t>
            </a:r>
            <a:endParaRPr kumimoji="1" lang="ja-JP" altLang="en-US" sz="32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706531"/>
            <a:ext cx="4320480" cy="281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円/楕円 2"/>
          <p:cNvSpPr/>
          <p:nvPr/>
        </p:nvSpPr>
        <p:spPr>
          <a:xfrm>
            <a:off x="467544" y="3645024"/>
            <a:ext cx="3024336" cy="187220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</a:rPr>
              <a:t>The Standard Model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5580112" y="3645024"/>
            <a:ext cx="3168352" cy="187220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Moduli</a:t>
            </a:r>
            <a:endParaRPr lang="en-US" altLang="ja-JP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Hidden </a:t>
            </a:r>
            <a:r>
              <a:rPr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sectors</a:t>
            </a:r>
          </a:p>
        </p:txBody>
      </p:sp>
      <p:sp>
        <p:nvSpPr>
          <p:cNvPr id="7" name="円/楕円 6"/>
          <p:cNvSpPr/>
          <p:nvPr/>
        </p:nvSpPr>
        <p:spPr>
          <a:xfrm>
            <a:off x="72008" y="3140968"/>
            <a:ext cx="8964488" cy="28083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3491880" y="4509120"/>
            <a:ext cx="20882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744444" y="3759423"/>
            <a:ext cx="166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smtClean="0"/>
              <a:t>E.g. Gravity </a:t>
            </a:r>
            <a:endParaRPr lang="en-US" altLang="ja-JP" sz="24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03848" y="4974267"/>
            <a:ext cx="2937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B050"/>
                </a:solidFill>
              </a:rPr>
              <a:t>Anomaly </a:t>
            </a:r>
          </a:p>
          <a:p>
            <a:pPr algn="ctr"/>
            <a:r>
              <a:rPr lang="en-US" altLang="ja-JP" sz="2400" dirty="0" smtClean="0">
                <a:solidFill>
                  <a:srgbClr val="00B050"/>
                </a:solidFill>
              </a:rPr>
              <a:t>cancellation condition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Phenomenological motivation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98905" y="1628800"/>
            <a:ext cx="60242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sectors appear naturally</a:t>
            </a:r>
          </a:p>
          <a:p>
            <a:pPr algn="ctr"/>
            <a:r>
              <a:rPr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stringy </a:t>
            </a:r>
            <a:r>
              <a:rPr lang="en-US" altLang="ja-JP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compactifications</a:t>
            </a:r>
            <a:r>
              <a:rPr kumimoji="1"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kumimoji="1"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2175"/>
            <a:ext cx="9144000" cy="596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8" name="テキスト ボックス 17"/>
          <p:cNvSpPr txBox="1"/>
          <p:nvPr/>
        </p:nvSpPr>
        <p:spPr>
          <a:xfrm>
            <a:off x="0" y="446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err="1" smtClean="0"/>
              <a:t>Moduli</a:t>
            </a:r>
            <a:r>
              <a:rPr lang="en-US" altLang="ja-JP" sz="4400" dirty="0" smtClean="0"/>
              <a:t> </a:t>
            </a:r>
            <a:r>
              <a:rPr kumimoji="1" lang="en-US" altLang="ja-JP" sz="4400" dirty="0" smtClean="0"/>
              <a:t>in a </a:t>
            </a:r>
            <a:r>
              <a:rPr kumimoji="1" lang="en-US" altLang="ja-JP" sz="4400" dirty="0" err="1" smtClean="0"/>
              <a:t>Calabi-Yau</a:t>
            </a:r>
            <a:r>
              <a:rPr kumimoji="1" lang="en-US" altLang="ja-JP" sz="4400" dirty="0" smtClean="0"/>
              <a:t> space</a:t>
            </a:r>
            <a:endParaRPr kumimoji="1" lang="ja-JP" altLang="en-US" sz="4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95515" y="1394773"/>
            <a:ext cx="26136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rgbClr val="FFC000"/>
                </a:solidFill>
              </a:rPr>
              <a:t>SUSY-preserved</a:t>
            </a:r>
          </a:p>
          <a:p>
            <a:pPr algn="ctr"/>
            <a:r>
              <a:rPr lang="en-US" altLang="ja-JP" sz="2800" dirty="0" err="1" smtClean="0">
                <a:solidFill>
                  <a:srgbClr val="FFC000"/>
                </a:solidFill>
              </a:rPr>
              <a:t>compactification</a:t>
            </a:r>
            <a:endParaRPr kumimoji="1" lang="en-US" altLang="ja-JP" sz="28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7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2175"/>
            <a:ext cx="9144000" cy="596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660331" y="1412776"/>
            <a:ext cx="223214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rgbClr val="FFFF00"/>
                </a:solidFill>
              </a:rPr>
              <a:t>4-cycle size: </a:t>
            </a:r>
            <a:r>
              <a:rPr lang="en-GB" sz="2400" b="1" dirty="0" smtClean="0">
                <a:solidFill>
                  <a:srgbClr val="FFFF00"/>
                </a:solidFill>
              </a:rPr>
              <a:t>T </a:t>
            </a:r>
            <a:r>
              <a:rPr lang="en-GB" sz="2400" b="1" dirty="0">
                <a:solidFill>
                  <a:srgbClr val="FFFF00"/>
                </a:solidFill>
              </a:rPr>
              <a:t>(</a:t>
            </a:r>
            <a:r>
              <a:rPr lang="en-GB" sz="2400" b="1" dirty="0" err="1" smtClean="0">
                <a:solidFill>
                  <a:srgbClr val="FFFF00"/>
                </a:solidFill>
              </a:rPr>
              <a:t>Kähler</a:t>
            </a:r>
            <a:r>
              <a:rPr lang="en-GB" sz="2400" b="1" dirty="0" smtClean="0">
                <a:solidFill>
                  <a:srgbClr val="FFFF00"/>
                </a:solidFill>
              </a:rPr>
              <a:t> </a:t>
            </a:r>
            <a:r>
              <a:rPr lang="en-GB" sz="2400" b="1" dirty="0" err="1">
                <a:solidFill>
                  <a:srgbClr val="FFFF00"/>
                </a:solidFill>
              </a:rPr>
              <a:t>moduli</a:t>
            </a:r>
            <a:r>
              <a:rPr lang="en-GB" sz="2400" b="1" dirty="0">
                <a:solidFill>
                  <a:srgbClr val="FFFF00"/>
                </a:solidFill>
              </a:rPr>
              <a:t>)</a:t>
            </a:r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14429058">
            <a:off x="5868988" y="1484312"/>
            <a:ext cx="503238" cy="792163"/>
          </a:xfrm>
          <a:prstGeom prst="curvedLeftArrow">
            <a:avLst>
              <a:gd name="adj1" fmla="val 31483"/>
              <a:gd name="adj2" fmla="val 62965"/>
              <a:gd name="adj3" fmla="val 33333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 rot="20507491">
            <a:off x="2339975" y="4508500"/>
            <a:ext cx="215900" cy="504825"/>
          </a:xfrm>
          <a:prstGeom prst="ellipse">
            <a:avLst/>
          </a:prstGeom>
          <a:noFill/>
          <a:ln w="2540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3479" y="3284984"/>
            <a:ext cx="259233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chemeClr val="bg1"/>
                </a:solidFill>
              </a:rPr>
              <a:t>3-cycle size: U (Complex structure </a:t>
            </a:r>
            <a:r>
              <a:rPr lang="en-GB" sz="2400" b="1" dirty="0" err="1">
                <a:solidFill>
                  <a:schemeClr val="bg1"/>
                </a:solidFill>
              </a:rPr>
              <a:t>moduli</a:t>
            </a:r>
            <a:r>
              <a:rPr lang="en-GB" sz="2400" b="1" dirty="0">
                <a:solidFill>
                  <a:schemeClr val="bg1"/>
                </a:solidFill>
              </a:rPr>
              <a:t>)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508104" y="1773188"/>
            <a:ext cx="71437" cy="647700"/>
          </a:xfrm>
          <a:prstGeom prst="ellips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051050" y="5084763"/>
            <a:ext cx="360363" cy="504825"/>
          </a:xfrm>
          <a:prstGeom prst="curvedRightArrow">
            <a:avLst>
              <a:gd name="adj1" fmla="val 28018"/>
              <a:gd name="adj2" fmla="val 56035"/>
              <a:gd name="adj3" fmla="val 33333"/>
            </a:avLst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300192" y="5775647"/>
            <a:ext cx="25922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chemeClr val="bg1"/>
                </a:solidFill>
              </a:rPr>
              <a:t>+ String </a:t>
            </a:r>
            <a:r>
              <a:rPr lang="en-GB" sz="2400" b="1" dirty="0" err="1">
                <a:solidFill>
                  <a:schemeClr val="bg1"/>
                </a:solidFill>
              </a:rPr>
              <a:t>Dilaton</a:t>
            </a:r>
            <a:r>
              <a:rPr lang="en-GB" sz="2400" b="1" dirty="0">
                <a:solidFill>
                  <a:schemeClr val="bg1"/>
                </a:solidFill>
              </a:rPr>
              <a:t>: 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446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err="1" smtClean="0"/>
              <a:t>Moduli</a:t>
            </a:r>
            <a:r>
              <a:rPr lang="en-US" altLang="ja-JP" sz="4400" dirty="0" smtClean="0"/>
              <a:t> </a:t>
            </a:r>
            <a:r>
              <a:rPr kumimoji="1" lang="en-US" altLang="ja-JP" sz="4400" dirty="0" smtClean="0"/>
              <a:t>in a </a:t>
            </a:r>
            <a:r>
              <a:rPr kumimoji="1" lang="en-US" altLang="ja-JP" sz="4400" dirty="0" err="1" smtClean="0"/>
              <a:t>Calabi-Yau</a:t>
            </a:r>
            <a:r>
              <a:rPr kumimoji="1" lang="en-US" altLang="ja-JP" sz="4400" dirty="0" smtClean="0"/>
              <a:t> space</a:t>
            </a:r>
            <a:endParaRPr kumimoji="1" lang="ja-JP" altLang="en-US" sz="4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95515" y="1394773"/>
            <a:ext cx="26136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rgbClr val="FFC000"/>
                </a:solidFill>
              </a:rPr>
              <a:t>SUSY-preserved</a:t>
            </a:r>
          </a:p>
          <a:p>
            <a:pPr algn="ctr"/>
            <a:r>
              <a:rPr lang="en-US" altLang="ja-JP" sz="2800" dirty="0" err="1" smtClean="0">
                <a:solidFill>
                  <a:srgbClr val="FFC000"/>
                </a:solidFill>
              </a:rPr>
              <a:t>compactification</a:t>
            </a:r>
            <a:endParaRPr kumimoji="1" lang="en-US" altLang="ja-JP" sz="28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7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Why </a:t>
            </a:r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axions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altLang="ja-JP" sz="4400" dirty="0" smtClean="0">
                <a:solidFill>
                  <a:srgbClr val="FF0000"/>
                </a:solidFill>
              </a:rPr>
              <a:t>Ubiquitous</a:t>
            </a:r>
            <a:r>
              <a:rPr lang="en-US" altLang="ja-JP" sz="4800" dirty="0" smtClean="0">
                <a:solidFill>
                  <a:srgbClr val="FF0000"/>
                </a:solidFill>
              </a:rPr>
              <a:t> in string </a:t>
            </a:r>
            <a:r>
              <a:rPr lang="en-US" altLang="ja-JP" sz="4800" dirty="0" err="1" smtClean="0">
                <a:solidFill>
                  <a:srgbClr val="FF0000"/>
                </a:solidFill>
              </a:rPr>
              <a:t>vacua</a:t>
            </a:r>
            <a:r>
              <a:rPr lang="en-US" altLang="ja-JP" sz="4800" dirty="0" smtClean="0">
                <a:solidFill>
                  <a:srgbClr val="FF0000"/>
                </a:solidFill>
              </a:rPr>
              <a:t>.</a:t>
            </a:r>
            <a:r>
              <a:rPr lang="en-US" altLang="ja-JP" sz="4400" dirty="0" smtClean="0">
                <a:solidFill>
                  <a:srgbClr val="FF0000"/>
                </a:solidFill>
              </a:rPr>
              <a:t> </a:t>
            </a:r>
          </a:p>
          <a:p>
            <a:pPr marL="742950" indent="-742950">
              <a:buFont typeface="+mj-lt"/>
              <a:buAutoNum type="arabicPeriod"/>
            </a:pPr>
            <a:endParaRPr lang="en-US" altLang="ja-JP" sz="1050" dirty="0" smtClean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ja-JP" sz="4400" dirty="0" smtClean="0">
                <a:solidFill>
                  <a:srgbClr val="FF0000"/>
                </a:solidFill>
              </a:rPr>
              <a:t>VEVs = physical constants:</a:t>
            </a:r>
          </a:p>
          <a:p>
            <a:pPr>
              <a:buNone/>
            </a:pPr>
            <a:endParaRPr lang="en-US" altLang="ja-JP" sz="1050" dirty="0" smtClean="0"/>
          </a:p>
          <a:p>
            <a:r>
              <a:rPr lang="en-US" altLang="ja-JP" dirty="0" smtClean="0">
                <a:solidFill>
                  <a:srgbClr val="0070C0"/>
                </a:solidFill>
              </a:rPr>
              <a:t>Size of extra dimension;</a:t>
            </a:r>
          </a:p>
          <a:p>
            <a:endParaRPr lang="en-US" altLang="ja-JP" sz="1050" dirty="0" smtClean="0">
              <a:solidFill>
                <a:srgbClr val="0070C0"/>
              </a:solidFill>
            </a:endParaRPr>
          </a:p>
          <a:p>
            <a:r>
              <a:rPr lang="en-US" altLang="ja-JP" dirty="0" smtClean="0">
                <a:solidFill>
                  <a:srgbClr val="00B050"/>
                </a:solidFill>
              </a:rPr>
              <a:t>Gauge/Yukawa</a:t>
            </a:r>
            <a:r>
              <a:rPr lang="ja-JP" altLang="en-US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</a:rPr>
              <a:t>couplings,</a:t>
            </a:r>
          </a:p>
          <a:p>
            <a:r>
              <a:rPr lang="en-US" altLang="ja-JP" dirty="0" smtClean="0">
                <a:solidFill>
                  <a:srgbClr val="00B050"/>
                </a:solidFill>
              </a:rPr>
              <a:t>SUSY-breaking parameters.</a:t>
            </a:r>
            <a:r>
              <a:rPr lang="en-US" altLang="ja-JP" sz="4400" dirty="0" smtClean="0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Moduli</a:t>
            </a:r>
            <a:r>
              <a:rPr lang="ja-JP" altLang="en-US" dirty="0" smtClean="0"/>
              <a:t> ～ </a:t>
            </a:r>
            <a:r>
              <a:rPr lang="en-US" altLang="ja-JP" dirty="0" smtClean="0"/>
              <a:t>gauge couplings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(Ex) (4+n) dim. gauge theory on a </a:t>
            </a:r>
            <a:r>
              <a:rPr lang="en-US" altLang="ja-JP" dirty="0" err="1" smtClean="0"/>
              <a:t>brane</a:t>
            </a:r>
            <a:r>
              <a:rPr lang="en-US" altLang="ja-JP" dirty="0" smtClean="0"/>
              <a:t> (M</a:t>
            </a:r>
            <a:r>
              <a:rPr lang="en-US" altLang="ja-JP" baseline="-25000" dirty="0" smtClean="0"/>
              <a:t>4</a:t>
            </a:r>
            <a:r>
              <a:rPr lang="en-US" altLang="ja-JP" dirty="0" smtClean="0"/>
              <a:t>×Σ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):</a:t>
            </a:r>
            <a:endParaRPr lang="ja-JP" altLang="en-US" dirty="0" smtClean="0"/>
          </a:p>
        </p:txBody>
      </p:sp>
      <p:pic>
        <p:nvPicPr>
          <p:cNvPr id="8" name="図 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18991" y="2394744"/>
            <a:ext cx="2593169" cy="648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tsutaro Higaki\物理\セミナー\pictures\060916_UniversePie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88840"/>
            <a:ext cx="3449960" cy="3449960"/>
          </a:xfrm>
          <a:prstGeom prst="rect">
            <a:avLst/>
          </a:prstGeom>
          <a:noFill/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kumimoji="1" lang="en-US" altLang="ja-JP" dirty="0" smtClean="0"/>
              <a:t>The present universe consists of</a:t>
            </a:r>
          </a:p>
          <a:p>
            <a:pPr>
              <a:buNone/>
            </a:pPr>
            <a:endParaRPr lang="en-US" altLang="ja-JP" dirty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/>
          </a:p>
          <a:p>
            <a:pPr>
              <a:buNone/>
            </a:pPr>
            <a:endParaRPr kumimoji="1" lang="en-US" altLang="ja-JP" dirty="0" smtClean="0"/>
          </a:p>
          <a:p>
            <a:pPr algn="ctr">
              <a:buNone/>
            </a:pPr>
            <a:r>
              <a:rPr kumimoji="1" lang="en-US" altLang="ja-JP" dirty="0" smtClean="0"/>
              <a:t>Dark matter and dark energy </a:t>
            </a:r>
            <a:r>
              <a:rPr lang="en-US" altLang="ja-JP" dirty="0" smtClean="0"/>
              <a:t>clearly </a:t>
            </a:r>
            <a:r>
              <a:rPr kumimoji="1" lang="en-US" altLang="ja-JP" dirty="0" smtClean="0"/>
              <a:t>require</a:t>
            </a:r>
          </a:p>
          <a:p>
            <a:pPr algn="ctr">
              <a:buNone/>
            </a:pPr>
            <a:r>
              <a:rPr kumimoji="1" lang="en-US" altLang="ja-JP" dirty="0" smtClean="0">
                <a:solidFill>
                  <a:srgbClr val="FF0000"/>
                </a:solidFill>
              </a:rPr>
              <a:t>new physics beyond the Standard Model (SM).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What is the Universe made of?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Moduli</a:t>
            </a:r>
            <a:r>
              <a:rPr lang="ja-JP" altLang="en-US" dirty="0" smtClean="0"/>
              <a:t> ～ </a:t>
            </a:r>
            <a:r>
              <a:rPr lang="en-US" altLang="ja-JP" dirty="0" smtClean="0"/>
              <a:t>gauge couplings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(Ex) (4+n) dim. gauge theory on a </a:t>
            </a:r>
            <a:r>
              <a:rPr lang="en-US" altLang="ja-JP" dirty="0" err="1" smtClean="0"/>
              <a:t>brane</a:t>
            </a:r>
            <a:r>
              <a:rPr lang="en-US" altLang="ja-JP" dirty="0" smtClean="0"/>
              <a:t> (M</a:t>
            </a:r>
            <a:r>
              <a:rPr lang="en-US" altLang="ja-JP" baseline="-25000" dirty="0" smtClean="0"/>
              <a:t>4</a:t>
            </a:r>
            <a:r>
              <a:rPr lang="en-US" altLang="ja-JP" dirty="0" smtClean="0"/>
              <a:t>×Σ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):</a:t>
            </a:r>
            <a:endParaRPr lang="ja-JP" altLang="en-US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83768" y="3534107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Moduli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ja-JP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 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: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 Volume of a cycle</a:t>
            </a:r>
            <a:endParaRPr kumimoji="1" lang="ja-JP" altLang="en-US" sz="2400" b="1" dirty="0"/>
          </a:p>
        </p:txBody>
      </p:sp>
      <p:sp>
        <p:nvSpPr>
          <p:cNvPr id="7" name="角丸四角形 6"/>
          <p:cNvSpPr/>
          <p:nvPr/>
        </p:nvSpPr>
        <p:spPr>
          <a:xfrm>
            <a:off x="2483768" y="3501008"/>
            <a:ext cx="4392488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18991" y="2394744"/>
            <a:ext cx="2593169" cy="648071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3347864" y="2204864"/>
            <a:ext cx="1224136" cy="108012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18991" y="2394744"/>
            <a:ext cx="2593169" cy="64807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Moduli</a:t>
            </a:r>
            <a:r>
              <a:rPr lang="ja-JP" altLang="en-US" dirty="0" smtClean="0"/>
              <a:t> ～ </a:t>
            </a:r>
            <a:r>
              <a:rPr lang="en-US" altLang="ja-JP" dirty="0" smtClean="0"/>
              <a:t>gauge couplings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(Ex) (4+n) dim. gauge theory on a </a:t>
            </a:r>
            <a:r>
              <a:rPr lang="en-US" altLang="ja-JP" dirty="0" err="1" smtClean="0"/>
              <a:t>brane</a:t>
            </a:r>
            <a:r>
              <a:rPr lang="en-US" altLang="ja-JP" dirty="0" smtClean="0"/>
              <a:t> (M</a:t>
            </a:r>
            <a:r>
              <a:rPr lang="en-US" altLang="ja-JP" baseline="-25000" dirty="0" smtClean="0"/>
              <a:t>4</a:t>
            </a:r>
            <a:r>
              <a:rPr lang="en-US" altLang="ja-JP" dirty="0" smtClean="0"/>
              <a:t>×Σ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):</a:t>
            </a:r>
            <a:endParaRPr lang="ja-JP" altLang="en-US" dirty="0" smtClean="0"/>
          </a:p>
        </p:txBody>
      </p:sp>
      <p:sp>
        <p:nvSpPr>
          <p:cNvPr id="20" name="円/楕円 19"/>
          <p:cNvSpPr/>
          <p:nvPr/>
        </p:nvSpPr>
        <p:spPr>
          <a:xfrm>
            <a:off x="3347864" y="2204864"/>
            <a:ext cx="1224136" cy="108012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83768" y="3534107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Moduli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ja-JP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 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: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 Volume of a cycle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16016" y="4709462"/>
            <a:ext cx="41883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An extra 6 dimension space</a:t>
            </a:r>
          </a:p>
          <a:p>
            <a:r>
              <a:rPr lang="en-US" altLang="ja-JP" sz="2800" dirty="0" smtClean="0"/>
              <a:t>can have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many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Σ</a:t>
            </a:r>
            <a:r>
              <a:rPr lang="en-US" altLang="ja-JP" sz="2800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altLang="ja-JP" sz="2800" b="1" baseline="-25000" dirty="0" smtClean="0"/>
              <a:t> </a:t>
            </a:r>
            <a:r>
              <a:rPr lang="en-US" altLang="ja-JP" sz="2800" dirty="0" smtClean="0"/>
              <a:t>. </a:t>
            </a:r>
          </a:p>
          <a:p>
            <a:pPr algn="ctr"/>
            <a:r>
              <a:rPr lang="ja-JP" altLang="en-US" sz="2800" dirty="0" smtClean="0"/>
              <a:t>↓ </a:t>
            </a:r>
            <a:endParaRPr lang="en-US" altLang="ja-JP" sz="2800" dirty="0" smtClean="0"/>
          </a:p>
          <a:p>
            <a:pPr algn="ctr"/>
            <a:r>
              <a:rPr lang="en-US" altLang="ja-JP" sz="2800" b="1" dirty="0" smtClean="0">
                <a:solidFill>
                  <a:srgbClr val="FF0000"/>
                </a:solidFill>
              </a:rPr>
              <a:t>Many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moduli</a:t>
            </a:r>
            <a:endParaRPr lang="en-US" altLang="ja-JP" sz="2800" b="1" dirty="0" smtClean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60423"/>
            <a:ext cx="3964216" cy="285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円/楕円 8"/>
          <p:cNvSpPr/>
          <p:nvPr/>
        </p:nvSpPr>
        <p:spPr>
          <a:xfrm>
            <a:off x="1115616" y="580526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1619672" y="630932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835696" y="450912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835696" y="537321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195736" y="501317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043608" y="4365104"/>
            <a:ext cx="792088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2483768" y="3501008"/>
            <a:ext cx="4392488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Axions</a:t>
            </a:r>
            <a:r>
              <a:rPr lang="en-US" altLang="ja-JP" dirty="0" smtClean="0"/>
              <a:t> </a:t>
            </a:r>
            <a:r>
              <a:rPr lang="ja-JP" altLang="en-US" dirty="0" smtClean="0"/>
              <a:t>～ </a:t>
            </a:r>
            <a:r>
              <a:rPr lang="en-US" altLang="ja-JP" dirty="0" smtClean="0"/>
              <a:t>θ-term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(Ex) (4+n) dim. gauge theory on a </a:t>
            </a:r>
            <a:r>
              <a:rPr lang="en-US" altLang="ja-JP" dirty="0" err="1" smtClean="0"/>
              <a:t>brane</a:t>
            </a:r>
            <a:r>
              <a:rPr lang="en-US" altLang="ja-JP" dirty="0" smtClean="0"/>
              <a:t> (M</a:t>
            </a:r>
            <a:r>
              <a:rPr lang="en-US" altLang="ja-JP" baseline="-25000" dirty="0" smtClean="0"/>
              <a:t>4</a:t>
            </a:r>
            <a:r>
              <a:rPr lang="en-US" altLang="ja-JP" dirty="0" smtClean="0"/>
              <a:t>×Σ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):</a:t>
            </a:r>
            <a:endParaRPr lang="ja-JP" altLang="en-US" dirty="0" smtClean="0"/>
          </a:p>
        </p:txBody>
      </p:sp>
      <p:pic>
        <p:nvPicPr>
          <p:cNvPr id="8" name="図 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17794" y="2492896"/>
            <a:ext cx="5702678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Axions</a:t>
            </a:r>
            <a:r>
              <a:rPr lang="en-US" altLang="ja-JP" dirty="0" smtClean="0"/>
              <a:t> </a:t>
            </a:r>
            <a:r>
              <a:rPr lang="ja-JP" altLang="en-US" dirty="0" smtClean="0"/>
              <a:t>～ </a:t>
            </a:r>
            <a:r>
              <a:rPr lang="en-US" altLang="ja-JP" dirty="0" smtClean="0"/>
              <a:t>θ-term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(Ex) (4+n) dim. gauge theory on a </a:t>
            </a:r>
            <a:r>
              <a:rPr lang="en-US" altLang="ja-JP" dirty="0" err="1" smtClean="0"/>
              <a:t>brane</a:t>
            </a:r>
            <a:r>
              <a:rPr lang="en-US" altLang="ja-JP" dirty="0" smtClean="0"/>
              <a:t> (M</a:t>
            </a:r>
            <a:r>
              <a:rPr lang="en-US" altLang="ja-JP" baseline="-25000" dirty="0" smtClean="0"/>
              <a:t>4</a:t>
            </a:r>
            <a:r>
              <a:rPr lang="en-US" altLang="ja-JP" dirty="0" smtClean="0"/>
              <a:t>×Σ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):</a:t>
            </a:r>
            <a:endParaRPr lang="ja-JP" altLang="en-US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03648" y="3534107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</a:t>
            </a:r>
            <a:r>
              <a:rPr kumimoji="1" lang="en-US" altLang="ja-JP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field a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: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 Integrand of tensor field </a:t>
            </a:r>
            <a:r>
              <a:rPr kumimoji="1" lang="en-US" altLang="ja-JP" sz="2400" dirty="0" err="1" smtClean="0">
                <a:solidFill>
                  <a:srgbClr val="0070C0"/>
                </a:solidFill>
              </a:rPr>
              <a:t>C</a:t>
            </a:r>
            <a:r>
              <a:rPr kumimoji="1" lang="en-US" altLang="ja-JP" sz="2400" baseline="-25000" dirty="0" err="1" smtClean="0">
                <a:solidFill>
                  <a:srgbClr val="0070C0"/>
                </a:solidFill>
              </a:rPr>
              <a:t>n</a:t>
            </a:r>
            <a:r>
              <a:rPr lang="en-US" altLang="ja-JP" sz="2400" baseline="-250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(NSNS, RR)</a:t>
            </a:r>
            <a:endParaRPr kumimoji="1" lang="ja-JP" altLang="en-US" sz="2400" b="1" dirty="0"/>
          </a:p>
        </p:txBody>
      </p:sp>
      <p:sp>
        <p:nvSpPr>
          <p:cNvPr id="7" name="角丸四角形 6"/>
          <p:cNvSpPr/>
          <p:nvPr/>
        </p:nvSpPr>
        <p:spPr>
          <a:xfrm>
            <a:off x="1403648" y="3501008"/>
            <a:ext cx="6768752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17794" y="2492896"/>
            <a:ext cx="5702678" cy="648072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2699792" y="2204864"/>
            <a:ext cx="1440160" cy="11521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Axions</a:t>
            </a:r>
            <a:r>
              <a:rPr lang="en-US" altLang="ja-JP" dirty="0" smtClean="0"/>
              <a:t> </a:t>
            </a:r>
            <a:r>
              <a:rPr lang="ja-JP" altLang="en-US" dirty="0" smtClean="0"/>
              <a:t>～ </a:t>
            </a:r>
            <a:r>
              <a:rPr lang="en-US" altLang="ja-JP" dirty="0" smtClean="0"/>
              <a:t>θ-term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smtClean="0"/>
              <a:t>(Ex) (4+n) dim. gauge theory on a </a:t>
            </a:r>
            <a:r>
              <a:rPr lang="en-US" altLang="ja-JP" dirty="0" err="1" smtClean="0"/>
              <a:t>brane</a:t>
            </a:r>
            <a:r>
              <a:rPr lang="en-US" altLang="ja-JP" dirty="0" smtClean="0"/>
              <a:t> (M</a:t>
            </a:r>
            <a:r>
              <a:rPr lang="en-US" altLang="ja-JP" baseline="-25000" dirty="0" smtClean="0"/>
              <a:t>4</a:t>
            </a:r>
            <a:r>
              <a:rPr lang="en-US" altLang="ja-JP" dirty="0" smtClean="0"/>
              <a:t>×Σ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):</a:t>
            </a:r>
            <a:endParaRPr lang="ja-JP" altLang="en-US" dirty="0" smtClean="0"/>
          </a:p>
        </p:txBody>
      </p:sp>
      <p:pic>
        <p:nvPicPr>
          <p:cNvPr id="15" name="図 1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17794" y="2492896"/>
            <a:ext cx="5702678" cy="648072"/>
          </a:xfrm>
          <a:prstGeom prst="rect">
            <a:avLst/>
          </a:prstGeom>
        </p:spPr>
      </p:pic>
      <p:sp>
        <p:nvSpPr>
          <p:cNvPr id="20" name="円/楕円 19"/>
          <p:cNvSpPr/>
          <p:nvPr/>
        </p:nvSpPr>
        <p:spPr>
          <a:xfrm>
            <a:off x="2699792" y="2204864"/>
            <a:ext cx="1440160" cy="11521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6016" y="4709462"/>
            <a:ext cx="41883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An extra 6 dimension space</a:t>
            </a:r>
          </a:p>
          <a:p>
            <a:r>
              <a:rPr lang="en-US" altLang="ja-JP" sz="2800" dirty="0" smtClean="0"/>
              <a:t>can have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many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Σ</a:t>
            </a:r>
            <a:r>
              <a:rPr lang="en-US" altLang="ja-JP" sz="2800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altLang="ja-JP" sz="2800" b="1" baseline="-25000" dirty="0" smtClean="0"/>
              <a:t> </a:t>
            </a:r>
            <a:r>
              <a:rPr lang="en-US" altLang="ja-JP" sz="2800" dirty="0" smtClean="0"/>
              <a:t>. </a:t>
            </a:r>
          </a:p>
          <a:p>
            <a:pPr algn="ctr"/>
            <a:r>
              <a:rPr lang="ja-JP" altLang="en-US" sz="2800" dirty="0" smtClean="0"/>
              <a:t>↓ </a:t>
            </a:r>
            <a:endParaRPr lang="en-US" altLang="ja-JP" sz="2800" dirty="0" smtClean="0"/>
          </a:p>
          <a:p>
            <a:pPr algn="ctr"/>
            <a:r>
              <a:rPr lang="en-US" altLang="ja-JP" sz="2800" b="1" dirty="0" smtClean="0">
                <a:solidFill>
                  <a:srgbClr val="FF0000"/>
                </a:solidFill>
              </a:rPr>
              <a:t>Many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axions</a:t>
            </a:r>
            <a:endParaRPr lang="en-US" altLang="ja-JP" sz="2800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60423"/>
            <a:ext cx="3964216" cy="285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円/楕円 9"/>
          <p:cNvSpPr/>
          <p:nvPr/>
        </p:nvSpPr>
        <p:spPr>
          <a:xfrm>
            <a:off x="1115616" y="580526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619672" y="630932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1835696" y="450912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835696" y="537321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195736" y="501317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1043608" y="4365104"/>
            <a:ext cx="792088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403648" y="3534107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</a:t>
            </a:r>
            <a:r>
              <a:rPr kumimoji="1" lang="en-US" altLang="ja-JP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field a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: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 Integrand of tensor field </a:t>
            </a:r>
            <a:r>
              <a:rPr kumimoji="1" lang="en-US" altLang="ja-JP" sz="2400" dirty="0" err="1" smtClean="0">
                <a:solidFill>
                  <a:srgbClr val="0070C0"/>
                </a:solidFill>
              </a:rPr>
              <a:t>C</a:t>
            </a:r>
            <a:r>
              <a:rPr kumimoji="1" lang="en-US" altLang="ja-JP" sz="2400" baseline="-25000" dirty="0" err="1" smtClean="0">
                <a:solidFill>
                  <a:srgbClr val="0070C0"/>
                </a:solidFill>
              </a:rPr>
              <a:t>n</a:t>
            </a:r>
            <a:r>
              <a:rPr lang="en-US" altLang="ja-JP" sz="2400" baseline="-250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(NSNS, RR)</a:t>
            </a:r>
            <a:endParaRPr kumimoji="1" lang="ja-JP" altLang="en-US" sz="2400" b="1" dirty="0"/>
          </a:p>
        </p:txBody>
      </p:sp>
      <p:sp>
        <p:nvSpPr>
          <p:cNvPr id="19" name="角丸四角形 18"/>
          <p:cNvSpPr/>
          <p:nvPr/>
        </p:nvSpPr>
        <p:spPr>
          <a:xfrm>
            <a:off x="1403648" y="3501008"/>
            <a:ext cx="6768752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367240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What are t</a:t>
            </a:r>
            <a:r>
              <a:rPr kumimoji="1" lang="en-US" altLang="ja-JP" dirty="0" smtClean="0"/>
              <a:t>heir masses?</a:t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What are </a:t>
            </a:r>
            <a:r>
              <a:rPr lang="en-US" altLang="ja-JP" dirty="0" smtClean="0"/>
              <a:t>their VEVs?</a:t>
            </a:r>
            <a:br>
              <a:rPr lang="en-US" altLang="ja-JP" dirty="0" smtClean="0"/>
            </a:br>
            <a:r>
              <a:rPr lang="en-US" altLang="ja-JP" sz="3200" dirty="0" smtClean="0"/>
              <a:t>(= couplings etc.)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457200" y="274638"/>
            <a:ext cx="8229600" cy="2218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Moduli/axion stabilization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</a:t>
            </a:r>
            <a:r>
              <a:rPr kumimoji="1" lang="en-US" altLang="ja-JP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compactifications</a:t>
            </a:r>
            <a:r>
              <a:rPr kumimoji="1"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lang="en-US" altLang="ja-JP" dirty="0" smtClean="0">
                <a:solidFill>
                  <a:srgbClr val="FF0000"/>
                </a:solidFill>
              </a:rPr>
              <a:t>with </a:t>
            </a:r>
            <a:r>
              <a:rPr kumimoji="1" lang="en-US" altLang="ja-JP" dirty="0" smtClean="0">
                <a:solidFill>
                  <a:srgbClr val="FF0000"/>
                </a:solidFill>
              </a:rPr>
              <a:t>O-planes and D-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branes</a:t>
            </a:r>
            <a:endParaRPr kumimoji="1" lang="ja-JP" altLang="en-US" baseline="-25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Tetsutaro Higaki\Desktop\flu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3288" y="1583799"/>
            <a:ext cx="6351080" cy="5013553"/>
          </a:xfrm>
          <a:prstGeom prst="rect">
            <a:avLst/>
          </a:prstGeom>
          <a:noFill/>
        </p:spPr>
      </p:pic>
      <p:pic>
        <p:nvPicPr>
          <p:cNvPr id="8" name="図 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1691680" y="2204864"/>
            <a:ext cx="2520280" cy="461460"/>
          </a:xfrm>
          <a:prstGeom prst="rect">
            <a:avLst/>
          </a:prstGeom>
        </p:spPr>
      </p:pic>
      <p:pic>
        <p:nvPicPr>
          <p:cNvPr id="9" name="図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1043608" y="1700808"/>
            <a:ext cx="5112566" cy="31953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axion</a:t>
            </a:r>
            <a:r>
              <a:rPr kumimoji="1" lang="en-US" altLang="ja-JP" dirty="0" smtClean="0"/>
              <a:t> stabilization</a:t>
            </a:r>
            <a:endParaRPr kumimoji="1"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altLang="ja-JP" dirty="0" smtClean="0"/>
              <a:t>Finding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a</a:t>
            </a:r>
            <a:r>
              <a:rPr kumimoji="1" lang="en-US" altLang="ja-JP" dirty="0" smtClean="0"/>
              <a:t> vacuum of </a:t>
            </a:r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in a string model</a:t>
            </a:r>
            <a:r>
              <a:rPr kumimoji="1" lang="en-US" altLang="ja-JP" dirty="0" smtClean="0"/>
              <a:t>  </a:t>
            </a:r>
          </a:p>
          <a:p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 </a:t>
            </a:r>
          </a:p>
        </p:txBody>
      </p:sp>
      <p:pic>
        <p:nvPicPr>
          <p:cNvPr id="16" name="図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39552" y="4005064"/>
            <a:ext cx="8136904" cy="903738"/>
          </a:xfrm>
          <a:prstGeom prst="rect">
            <a:avLst/>
          </a:prstGeom>
        </p:spPr>
      </p:pic>
      <p:pic>
        <p:nvPicPr>
          <p:cNvPr id="6" name="図 5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203848" y="2836908"/>
            <a:ext cx="2733169" cy="520084"/>
          </a:xfrm>
          <a:prstGeom prst="rect">
            <a:avLst/>
          </a:prstGeom>
        </p:spPr>
      </p:pic>
      <p:pic>
        <p:nvPicPr>
          <p:cNvPr id="9" name="図 8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1629816" y="5373216"/>
            <a:ext cx="2150096" cy="62149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Example of potential for </a:t>
            </a:r>
            <a:r>
              <a:rPr kumimoji="1" lang="en-US" altLang="ja-JP" dirty="0" err="1" smtClean="0"/>
              <a:t>moduli</a:t>
            </a:r>
            <a:endParaRPr kumimoji="1" lang="ja-JP" altLang="en-US" dirty="0"/>
          </a:p>
        </p:txBody>
      </p:sp>
      <p:pic>
        <p:nvPicPr>
          <p:cNvPr id="7" name="図 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75656" y="6093296"/>
            <a:ext cx="6647766" cy="5040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3368" y="1412776"/>
            <a:ext cx="6595016" cy="41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Ultralight</a:t>
            </a:r>
            <a:r>
              <a:rPr kumimoji="1" lang="en-US" altLang="ja-JP" dirty="0" smtClean="0"/>
              <a:t> </a:t>
            </a:r>
            <a:r>
              <a:rPr lang="en-US" altLang="ja-JP" dirty="0" err="1" smtClean="0"/>
              <a:t>a</a:t>
            </a:r>
            <a:r>
              <a:rPr kumimoji="1" lang="en-US" altLang="ja-JP" dirty="0" err="1" smtClean="0"/>
              <a:t>xion</a:t>
            </a:r>
            <a:r>
              <a:rPr kumimoji="1" lang="en-US" altLang="ja-JP" dirty="0" smtClean="0"/>
              <a:t>(s)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 a </a:t>
            </a:r>
            <a:r>
              <a:rPr lang="en-US" altLang="ja-JP" b="1" dirty="0" smtClean="0">
                <a:solidFill>
                  <a:srgbClr val="FF0000"/>
                </a:solidFill>
              </a:rPr>
              <a:t>LARGE volume limit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of compact space</a:t>
            </a:r>
            <a:r>
              <a:rPr lang="en-US" altLang="ja-JP" dirty="0" smtClean="0"/>
              <a:t>,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b="1" dirty="0" err="1" smtClean="0">
                <a:solidFill>
                  <a:srgbClr val="0070C0"/>
                </a:solidFill>
              </a:rPr>
              <a:t>axion</a:t>
            </a:r>
            <a:r>
              <a:rPr kumimoji="1" lang="en-US" altLang="ja-JP" b="1" dirty="0" smtClean="0">
                <a:solidFill>
                  <a:srgbClr val="0070C0"/>
                </a:solidFill>
              </a:rPr>
              <a:t> will get </a:t>
            </a:r>
            <a:r>
              <a:rPr kumimoji="1" lang="en-US" altLang="ja-JP" b="1" dirty="0" err="1" smtClean="0">
                <a:solidFill>
                  <a:srgbClr val="0070C0"/>
                </a:solidFill>
              </a:rPr>
              <a:t>ultralight</a:t>
            </a:r>
            <a:r>
              <a:rPr kumimoji="1" lang="en-US" altLang="ja-JP" b="1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dirty="0" smtClean="0"/>
              <a:t>thanks to a residual gauge symmetries </a:t>
            </a:r>
            <a:r>
              <a:rPr lang="en-US" altLang="ja-JP" dirty="0" smtClean="0"/>
              <a:t>on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</a:t>
            </a:r>
            <a:r>
              <a:rPr kumimoji="1" lang="en-US" altLang="ja-JP" baseline="-25000" dirty="0" err="1" smtClean="0"/>
              <a:t>n</a:t>
            </a:r>
            <a:r>
              <a:rPr kumimoji="1" lang="en-US" altLang="ja-JP" dirty="0" smtClean="0"/>
              <a:t> in 10D:</a:t>
            </a: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The </a:t>
            </a:r>
            <a:r>
              <a:rPr lang="en-US" altLang="ja-JP" dirty="0" err="1" smtClean="0"/>
              <a:t>axions</a:t>
            </a:r>
            <a:r>
              <a:rPr lang="en-US" altLang="ja-JP" dirty="0" smtClean="0"/>
              <a:t> originate from </a:t>
            </a:r>
            <a:r>
              <a:rPr lang="en-US" altLang="ja-JP" b="1" dirty="0" smtClean="0">
                <a:solidFill>
                  <a:srgbClr val="0070C0"/>
                </a:solidFill>
              </a:rPr>
              <a:t>gravity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C</a:t>
            </a:r>
            <a:r>
              <a:rPr lang="en-US" altLang="ja-JP" baseline="-25000" dirty="0" err="1" smtClean="0"/>
              <a:t>n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                      (NSNS or RR-field).</a:t>
            </a:r>
          </a:p>
          <a:p>
            <a:pPr algn="ctr">
              <a:buNone/>
            </a:pPr>
            <a:endParaRPr lang="en-US" altLang="ja-JP" b="1" dirty="0" smtClean="0"/>
          </a:p>
          <a:p>
            <a:endParaRPr lang="en-US" altLang="ja-JP" sz="1100" dirty="0" smtClean="0"/>
          </a:p>
          <a:p>
            <a:pPr>
              <a:buNone/>
            </a:pPr>
            <a:endParaRPr lang="en-US" altLang="ja-JP" dirty="0" smtClean="0"/>
          </a:p>
        </p:txBody>
      </p:sp>
      <p:pic>
        <p:nvPicPr>
          <p:cNvPr id="9" name="図 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478904" y="4586111"/>
            <a:ext cx="5812728" cy="571081"/>
          </a:xfrm>
          <a:prstGeom prst="rect">
            <a:avLst/>
          </a:prstGeom>
        </p:spPr>
      </p:pic>
      <p:pic>
        <p:nvPicPr>
          <p:cNvPr id="11" name="図 10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114232" y="3727259"/>
            <a:ext cx="2313407" cy="408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266429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Model:</a:t>
            </a:r>
            <a:br>
              <a:rPr kumimoji="1" lang="en-US" altLang="ja-JP" dirty="0" smtClean="0"/>
            </a:br>
            <a:r>
              <a:rPr kumimoji="1" lang="en-US" altLang="ja-JP" dirty="0" smtClean="0"/>
              <a:t>LARGE volume scenario</a:t>
            </a:r>
            <a:br>
              <a:rPr kumimoji="1" lang="en-US" altLang="ja-JP" dirty="0" smtClean="0"/>
            </a:br>
            <a:r>
              <a:rPr lang="en-US" altLang="ja-JP" dirty="0" smtClean="0"/>
              <a:t>(LVS)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827584" y="5373216"/>
            <a:ext cx="792088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7030A0"/>
                </a:solidFill>
              </a:rPr>
              <a:t>V. </a:t>
            </a:r>
            <a:r>
              <a:rPr lang="en-US" altLang="ja-JP" b="1" dirty="0" err="1" smtClean="0">
                <a:solidFill>
                  <a:srgbClr val="7030A0"/>
                </a:solidFill>
              </a:rPr>
              <a:t>Balasubramanian</a:t>
            </a:r>
            <a:r>
              <a:rPr lang="en-US" altLang="ja-JP" b="1" dirty="0" smtClean="0">
                <a:solidFill>
                  <a:srgbClr val="7030A0"/>
                </a:solidFill>
              </a:rPr>
              <a:t>, P. Berglund, J. P. Conlon and F. </a:t>
            </a:r>
            <a:r>
              <a:rPr lang="en-US" altLang="ja-JP" b="1" dirty="0" err="1" smtClean="0">
                <a:solidFill>
                  <a:srgbClr val="7030A0"/>
                </a:solidFill>
              </a:rPr>
              <a:t>Quevedo</a:t>
            </a:r>
            <a:r>
              <a:rPr lang="en-US" altLang="ja-JP" b="1" dirty="0" smtClean="0">
                <a:solidFill>
                  <a:srgbClr val="7030A0"/>
                </a:solidFill>
              </a:rPr>
              <a:t>.(2005);</a:t>
            </a:r>
          </a:p>
          <a:p>
            <a:endParaRPr lang="en-US" altLang="ja-JP" sz="1100" b="1" dirty="0" smtClean="0">
              <a:solidFill>
                <a:srgbClr val="7030A0"/>
              </a:solidFill>
            </a:endParaRPr>
          </a:p>
          <a:p>
            <a:r>
              <a:rPr lang="en-US" altLang="ja-JP" b="1" dirty="0" smtClean="0">
                <a:solidFill>
                  <a:srgbClr val="7030A0"/>
                </a:solidFill>
              </a:rPr>
              <a:t>R. </a:t>
            </a:r>
            <a:r>
              <a:rPr lang="en-US" altLang="ja-JP" b="1" dirty="0" err="1" smtClean="0">
                <a:solidFill>
                  <a:srgbClr val="7030A0"/>
                </a:solidFill>
              </a:rPr>
              <a:t>Blumenhagen</a:t>
            </a:r>
            <a:r>
              <a:rPr lang="en-US" altLang="ja-JP" b="1" dirty="0" smtClean="0">
                <a:solidFill>
                  <a:srgbClr val="7030A0"/>
                </a:solidFill>
              </a:rPr>
              <a:t> , J. P. Conlon , S. </a:t>
            </a:r>
            <a:r>
              <a:rPr lang="en-US" altLang="ja-JP" b="1" dirty="0" err="1" smtClean="0">
                <a:solidFill>
                  <a:srgbClr val="7030A0"/>
                </a:solidFill>
              </a:rPr>
              <a:t>Krippendorf</a:t>
            </a:r>
            <a:r>
              <a:rPr lang="en-US" altLang="ja-JP" b="1" dirty="0" smtClean="0">
                <a:solidFill>
                  <a:srgbClr val="7030A0"/>
                </a:solidFill>
              </a:rPr>
              <a:t>, S. </a:t>
            </a:r>
            <a:r>
              <a:rPr lang="en-US" altLang="ja-JP" b="1" dirty="0" err="1" smtClean="0">
                <a:solidFill>
                  <a:srgbClr val="7030A0"/>
                </a:solidFill>
              </a:rPr>
              <a:t>Moster</a:t>
            </a:r>
            <a:r>
              <a:rPr lang="en-US" altLang="ja-JP" b="1" dirty="0" smtClean="0">
                <a:solidFill>
                  <a:srgbClr val="7030A0"/>
                </a:solidFill>
              </a:rPr>
              <a:t> and  F. </a:t>
            </a:r>
            <a:r>
              <a:rPr lang="en-US" altLang="ja-JP" b="1" dirty="0" err="1" smtClean="0">
                <a:solidFill>
                  <a:srgbClr val="7030A0"/>
                </a:solidFill>
              </a:rPr>
              <a:t>Quevedo</a:t>
            </a:r>
            <a:r>
              <a:rPr lang="en-US" altLang="ja-JP" b="1" dirty="0" smtClean="0">
                <a:solidFill>
                  <a:srgbClr val="7030A0"/>
                </a:solidFill>
              </a:rPr>
              <a:t>.(2009)</a:t>
            </a:r>
            <a:endParaRPr lang="ja-JP" altLang="en-US" b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28215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Cartoon of LVS models:</a:t>
            </a:r>
            <a:br>
              <a:rPr lang="en-US" altLang="ja-JP" dirty="0" smtClean="0"/>
            </a:br>
            <a:r>
              <a:rPr lang="en-US" altLang="ja-JP" dirty="0" smtClean="0"/>
              <a:t>Swiss cheese </a:t>
            </a:r>
            <a:r>
              <a:rPr lang="en-US" altLang="ja-JP" dirty="0" err="1" smtClean="0"/>
              <a:t>Calabi-Yaus</a:t>
            </a:r>
            <a:endParaRPr kumimoji="1" lang="ja-JP" altLang="en-US" baseline="30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627" y="5877272"/>
            <a:ext cx="81711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Note: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418</a:t>
            </a:r>
            <a:r>
              <a:rPr kumimoji="1" lang="en-US" altLang="ja-JP" sz="2800" dirty="0" smtClean="0"/>
              <a:t> such explicit CY models; a single hole model </a:t>
            </a:r>
            <a:endParaRPr kumimoji="1" lang="en-US" altLang="ja-JP" sz="2000" dirty="0" smtClean="0"/>
          </a:p>
          <a:p>
            <a:pPr algn="ctr"/>
            <a:r>
              <a:rPr lang="en-US" altLang="ja-JP" dirty="0" smtClean="0">
                <a:solidFill>
                  <a:srgbClr val="7030A0"/>
                </a:solidFill>
              </a:rPr>
              <a:t>J. Gray, Y.H. He, V. </a:t>
            </a:r>
            <a:r>
              <a:rPr lang="en-US" altLang="ja-JP" dirty="0" err="1" smtClean="0">
                <a:solidFill>
                  <a:srgbClr val="7030A0"/>
                </a:solidFill>
              </a:rPr>
              <a:t>Jejjala</a:t>
            </a:r>
            <a:r>
              <a:rPr lang="en-US" altLang="ja-JP" dirty="0" smtClean="0">
                <a:solidFill>
                  <a:srgbClr val="7030A0"/>
                </a:solidFill>
              </a:rPr>
              <a:t>, B. </a:t>
            </a:r>
            <a:r>
              <a:rPr lang="en-US" altLang="ja-JP" dirty="0" err="1" smtClean="0">
                <a:solidFill>
                  <a:srgbClr val="7030A0"/>
                </a:solidFill>
              </a:rPr>
              <a:t>Jurke</a:t>
            </a:r>
            <a:r>
              <a:rPr lang="en-US" altLang="ja-JP" dirty="0" smtClean="0">
                <a:solidFill>
                  <a:srgbClr val="7030A0"/>
                </a:solidFill>
              </a:rPr>
              <a:t>, B. </a:t>
            </a:r>
            <a:r>
              <a:rPr lang="en-US" altLang="ja-JP" dirty="0" err="1" smtClean="0">
                <a:solidFill>
                  <a:srgbClr val="7030A0"/>
                </a:solidFill>
              </a:rPr>
              <a:t>Nelsond</a:t>
            </a:r>
            <a:r>
              <a:rPr lang="en-US" altLang="ja-JP" dirty="0" smtClean="0">
                <a:solidFill>
                  <a:srgbClr val="7030A0"/>
                </a:solidFill>
              </a:rPr>
              <a:t> and J. Simon (2012)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4471" y="5933653"/>
            <a:ext cx="962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Tetsutaro Higaki\Desktop\swiss-cheese-psychedelic-randomosity-23728121-324-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186" y="1698848"/>
            <a:ext cx="4114800" cy="3962400"/>
          </a:xfrm>
          <a:prstGeom prst="rect">
            <a:avLst/>
          </a:prstGeom>
          <a:noFill/>
        </p:spPr>
      </p:pic>
      <p:pic>
        <p:nvPicPr>
          <p:cNvPr id="7" name="図 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67544" y="2780928"/>
            <a:ext cx="3816424" cy="73852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36512" y="3915053"/>
            <a:ext cx="50999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0070C0"/>
                </a:solidFill>
              </a:rPr>
              <a:t>Intersection # among 2cycles </a:t>
            </a:r>
          </a:p>
          <a:p>
            <a:pPr algn="ctr"/>
            <a:r>
              <a:rPr kumimoji="1" lang="en-US" altLang="ja-JP" sz="3200" dirty="0" smtClean="0">
                <a:solidFill>
                  <a:srgbClr val="0070C0"/>
                </a:solidFill>
              </a:rPr>
              <a:t>is important.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6627" y="5877272"/>
            <a:ext cx="81711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Note: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418</a:t>
            </a:r>
            <a:r>
              <a:rPr kumimoji="1" lang="en-US" altLang="ja-JP" sz="2800" dirty="0" smtClean="0"/>
              <a:t> such explicit CY models; a single hole model </a:t>
            </a:r>
            <a:endParaRPr kumimoji="1" lang="en-US" altLang="ja-JP" sz="2000" dirty="0" smtClean="0"/>
          </a:p>
          <a:p>
            <a:pPr algn="ctr"/>
            <a:r>
              <a:rPr lang="en-US" altLang="ja-JP" dirty="0" smtClean="0">
                <a:solidFill>
                  <a:srgbClr val="7030A0"/>
                </a:solidFill>
              </a:rPr>
              <a:t>J. Gray, Y.H. He, V. </a:t>
            </a:r>
            <a:r>
              <a:rPr lang="en-US" altLang="ja-JP" dirty="0" err="1" smtClean="0">
                <a:solidFill>
                  <a:srgbClr val="7030A0"/>
                </a:solidFill>
              </a:rPr>
              <a:t>Jejjala</a:t>
            </a:r>
            <a:r>
              <a:rPr lang="en-US" altLang="ja-JP" dirty="0" smtClean="0">
                <a:solidFill>
                  <a:srgbClr val="7030A0"/>
                </a:solidFill>
              </a:rPr>
              <a:t>, B. </a:t>
            </a:r>
            <a:r>
              <a:rPr lang="en-US" altLang="ja-JP" dirty="0" err="1" smtClean="0">
                <a:solidFill>
                  <a:srgbClr val="7030A0"/>
                </a:solidFill>
              </a:rPr>
              <a:t>Jurke</a:t>
            </a:r>
            <a:r>
              <a:rPr lang="en-US" altLang="ja-JP" dirty="0" smtClean="0">
                <a:solidFill>
                  <a:srgbClr val="7030A0"/>
                </a:solidFill>
              </a:rPr>
              <a:t>, B. </a:t>
            </a:r>
            <a:r>
              <a:rPr lang="en-US" altLang="ja-JP" dirty="0" err="1" smtClean="0">
                <a:solidFill>
                  <a:srgbClr val="7030A0"/>
                </a:solidFill>
              </a:rPr>
              <a:t>Nelsond</a:t>
            </a:r>
            <a:r>
              <a:rPr lang="en-US" altLang="ja-JP" dirty="0" smtClean="0">
                <a:solidFill>
                  <a:srgbClr val="7030A0"/>
                </a:solidFill>
              </a:rPr>
              <a:t> and J. Simon (2012)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4471" y="5933653"/>
            <a:ext cx="962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グループ化 19"/>
          <p:cNvGrpSpPr/>
          <p:nvPr/>
        </p:nvGrpSpPr>
        <p:grpSpPr>
          <a:xfrm>
            <a:off x="4576186" y="1628800"/>
            <a:ext cx="4114800" cy="4032448"/>
            <a:chOff x="4644008" y="1702768"/>
            <a:chExt cx="4114800" cy="4032448"/>
          </a:xfrm>
        </p:grpSpPr>
        <p:pic>
          <p:nvPicPr>
            <p:cNvPr id="7" name="Picture 2" descr="C:\Users\Tetsutaro Higaki\Desktop\swiss-cheese-psychedelic-randomosity-23728121-324-31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1772816"/>
              <a:ext cx="4114800" cy="3962400"/>
            </a:xfrm>
            <a:prstGeom prst="rect">
              <a:avLst/>
            </a:prstGeom>
            <a:noFill/>
          </p:spPr>
        </p:pic>
        <p:sp>
          <p:nvSpPr>
            <p:cNvPr id="10" name="円/楕円 9"/>
            <p:cNvSpPr/>
            <p:nvPr/>
          </p:nvSpPr>
          <p:spPr>
            <a:xfrm>
              <a:off x="6563072" y="3863008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7211144" y="3358952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6779096" y="2566864"/>
              <a:ext cx="360040" cy="3600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952029" y="1702768"/>
              <a:ext cx="1749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err="1" smtClean="0">
                  <a:solidFill>
                    <a:srgbClr val="FF0000"/>
                  </a:solidFill>
                </a:rPr>
                <a:t>Instantons</a:t>
              </a:r>
              <a:endParaRPr kumimoji="1" lang="en-US" altLang="ja-JP" sz="2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5516844" y="3060901"/>
              <a:ext cx="454892" cy="2286000"/>
            </a:xfrm>
            <a:custGeom>
              <a:avLst/>
              <a:gdLst>
                <a:gd name="connsiteX0" fmla="*/ 0 w 454892"/>
                <a:gd name="connsiteY0" fmla="*/ 0 h 2286000"/>
                <a:gd name="connsiteX1" fmla="*/ 387928 w 454892"/>
                <a:gd name="connsiteY1" fmla="*/ 429491 h 2286000"/>
                <a:gd name="connsiteX2" fmla="*/ 401782 w 454892"/>
                <a:gd name="connsiteY2" fmla="*/ 22860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892" h="2286000">
                  <a:moveTo>
                    <a:pt x="0" y="0"/>
                  </a:moveTo>
                  <a:cubicBezTo>
                    <a:pt x="160482" y="24245"/>
                    <a:pt x="320964" y="48491"/>
                    <a:pt x="387928" y="429491"/>
                  </a:cubicBezTo>
                  <a:cubicBezTo>
                    <a:pt x="454892" y="810491"/>
                    <a:pt x="428337" y="1548245"/>
                    <a:pt x="401782" y="228600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5516844" y="3047047"/>
              <a:ext cx="387928" cy="2348345"/>
            </a:xfrm>
            <a:custGeom>
              <a:avLst/>
              <a:gdLst>
                <a:gd name="connsiteX0" fmla="*/ 387928 w 387928"/>
                <a:gd name="connsiteY0" fmla="*/ 2286000 h 2348345"/>
                <a:gd name="connsiteX1" fmla="*/ 110837 w 387928"/>
                <a:gd name="connsiteY1" fmla="*/ 1967345 h 2348345"/>
                <a:gd name="connsiteX2" fmla="*/ 0 w 387928"/>
                <a:gd name="connsiteY2" fmla="*/ 0 h 234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928" h="2348345">
                  <a:moveTo>
                    <a:pt x="387928" y="2286000"/>
                  </a:moveTo>
                  <a:cubicBezTo>
                    <a:pt x="281710" y="2317172"/>
                    <a:pt x="175492" y="2348345"/>
                    <a:pt x="110837" y="1967345"/>
                  </a:cubicBezTo>
                  <a:cubicBezTo>
                    <a:pt x="46182" y="1586345"/>
                    <a:pt x="23091" y="793172"/>
                    <a:pt x="0" y="0"/>
                  </a:cubicBezTo>
                </a:path>
              </a:pathLst>
            </a:cu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二等辺三角形 15"/>
            <p:cNvSpPr/>
            <p:nvPr/>
          </p:nvSpPr>
          <p:spPr>
            <a:xfrm rot="10800000">
              <a:off x="5842992" y="4223048"/>
              <a:ext cx="288032" cy="28803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215886" y="2062808"/>
              <a:ext cx="119872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rgbClr val="0070C0"/>
                  </a:solidFill>
                </a:rPr>
                <a:t>3-form</a:t>
              </a:r>
            </a:p>
            <a:p>
              <a:pPr algn="ctr"/>
              <a:r>
                <a:rPr lang="en-US" altLang="ja-JP" sz="2800" b="1" dirty="0" smtClean="0">
                  <a:solidFill>
                    <a:srgbClr val="0070C0"/>
                  </a:solidFill>
                </a:rPr>
                <a:t>Flux</a:t>
              </a:r>
              <a:endParaRPr kumimoji="1" lang="ja-JP" altLang="en-US" sz="2800" b="1" dirty="0">
                <a:solidFill>
                  <a:srgbClr val="0070C0"/>
                </a:solidFill>
              </a:endParaRPr>
            </a:p>
          </p:txBody>
        </p:sp>
        <p:pic>
          <p:nvPicPr>
            <p:cNvPr id="19" name="図 18" descr="txp_fig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lum/>
            </a:blip>
            <a:stretch>
              <a:fillRect/>
            </a:stretch>
          </p:blipFill>
          <p:spPr>
            <a:xfrm>
              <a:off x="6635080" y="5231160"/>
              <a:ext cx="2093770" cy="504056"/>
            </a:xfrm>
            <a:prstGeom prst="rect">
              <a:avLst/>
            </a:prstGeom>
          </p:spPr>
        </p:pic>
      </p:grpSp>
      <p:sp>
        <p:nvSpPr>
          <p:cNvPr id="21" name="テキスト ボックス 20"/>
          <p:cNvSpPr txBox="1"/>
          <p:nvPr/>
        </p:nvSpPr>
        <p:spPr>
          <a:xfrm>
            <a:off x="251520" y="2708920"/>
            <a:ext cx="45373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 err="1" smtClean="0"/>
              <a:t>Moduli</a:t>
            </a:r>
            <a:r>
              <a:rPr lang="en-US" altLang="ja-JP" sz="3600" dirty="0" smtClean="0"/>
              <a:t> stabilization</a:t>
            </a:r>
          </a:p>
          <a:p>
            <a:pPr algn="ctr"/>
            <a:r>
              <a:rPr kumimoji="1" lang="en-US" altLang="ja-JP" sz="3600" dirty="0" smtClean="0"/>
              <a:t>for</a:t>
            </a:r>
          </a:p>
          <a:p>
            <a:pPr algn="ctr"/>
            <a:r>
              <a:rPr lang="en-US" altLang="ja-JP" sz="3600" dirty="0" smtClean="0"/>
              <a:t>volume, </a:t>
            </a:r>
            <a:r>
              <a:rPr lang="en-US" altLang="ja-JP" sz="3600" dirty="0" smtClean="0">
                <a:solidFill>
                  <a:srgbClr val="FF0000"/>
                </a:solidFill>
              </a:rPr>
              <a:t>holes,</a:t>
            </a:r>
            <a:r>
              <a:rPr lang="en-US" altLang="ja-JP" sz="3600" dirty="0" smtClean="0"/>
              <a:t> </a:t>
            </a:r>
            <a:r>
              <a:rPr lang="en-US" altLang="ja-JP" sz="3600" dirty="0" smtClean="0">
                <a:solidFill>
                  <a:srgbClr val="0070C0"/>
                </a:solidFill>
              </a:rPr>
              <a:t>shapes. 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23" name="タイトル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28215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Cartoon of LVS models:</a:t>
            </a:r>
            <a:br>
              <a:rPr lang="en-US" altLang="ja-JP" dirty="0" smtClean="0"/>
            </a:br>
            <a:r>
              <a:rPr lang="en-US" altLang="ja-JP" dirty="0" smtClean="0"/>
              <a:t>Swiss cheese </a:t>
            </a:r>
            <a:r>
              <a:rPr lang="en-US" altLang="ja-JP" dirty="0" err="1" smtClean="0"/>
              <a:t>Calabi-Yaus</a:t>
            </a:r>
            <a:endParaRPr kumimoji="1" lang="ja-JP" alt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Tetsutaro Higaki\Desktop\swiss-cheese-psychedelic-randomosity-23728121-324-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186" y="1698848"/>
            <a:ext cx="4114800" cy="3962400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66627" y="5877272"/>
            <a:ext cx="81711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Note: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418</a:t>
            </a:r>
            <a:r>
              <a:rPr kumimoji="1" lang="en-US" altLang="ja-JP" sz="2800" dirty="0" smtClean="0"/>
              <a:t> such explicit CY models; a single hole model </a:t>
            </a:r>
            <a:endParaRPr kumimoji="1" lang="en-US" altLang="ja-JP" sz="2000" dirty="0" smtClean="0"/>
          </a:p>
          <a:p>
            <a:pPr algn="ctr"/>
            <a:r>
              <a:rPr lang="en-US" altLang="ja-JP" dirty="0" smtClean="0">
                <a:solidFill>
                  <a:srgbClr val="7030A0"/>
                </a:solidFill>
              </a:rPr>
              <a:t>J. Gray, Y.H. He, V. </a:t>
            </a:r>
            <a:r>
              <a:rPr lang="en-US" altLang="ja-JP" dirty="0" err="1" smtClean="0">
                <a:solidFill>
                  <a:srgbClr val="7030A0"/>
                </a:solidFill>
              </a:rPr>
              <a:t>Jejjala</a:t>
            </a:r>
            <a:r>
              <a:rPr lang="en-US" altLang="ja-JP" dirty="0" smtClean="0">
                <a:solidFill>
                  <a:srgbClr val="7030A0"/>
                </a:solidFill>
              </a:rPr>
              <a:t>, B. </a:t>
            </a:r>
            <a:r>
              <a:rPr lang="en-US" altLang="ja-JP" dirty="0" err="1" smtClean="0">
                <a:solidFill>
                  <a:srgbClr val="7030A0"/>
                </a:solidFill>
              </a:rPr>
              <a:t>Jurke</a:t>
            </a:r>
            <a:r>
              <a:rPr lang="en-US" altLang="ja-JP" dirty="0" smtClean="0">
                <a:solidFill>
                  <a:srgbClr val="7030A0"/>
                </a:solidFill>
              </a:rPr>
              <a:t>, B. </a:t>
            </a:r>
            <a:r>
              <a:rPr lang="en-US" altLang="ja-JP" dirty="0" err="1" smtClean="0">
                <a:solidFill>
                  <a:srgbClr val="7030A0"/>
                </a:solidFill>
              </a:rPr>
              <a:t>Nelsond</a:t>
            </a:r>
            <a:r>
              <a:rPr lang="en-US" altLang="ja-JP" dirty="0" smtClean="0">
                <a:solidFill>
                  <a:srgbClr val="7030A0"/>
                </a:solidFill>
              </a:rPr>
              <a:t> and J. Simon (2012)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4471" y="5933653"/>
            <a:ext cx="962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-61232" y="2708920"/>
            <a:ext cx="497405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model</a:t>
            </a:r>
            <a:r>
              <a:rPr kumimoji="1" lang="en-US" altLang="ja-JP" sz="3200" dirty="0" smtClean="0">
                <a:solidFill>
                  <a:srgbClr val="00B050"/>
                </a:solidFill>
              </a:rPr>
              <a:t>:</a:t>
            </a:r>
          </a:p>
          <a:p>
            <a:pPr algn="ctr"/>
            <a:r>
              <a:rPr kumimoji="1" lang="en-US" altLang="ja-JP" sz="3200" dirty="0" smtClean="0">
                <a:solidFill>
                  <a:srgbClr val="00B050"/>
                </a:solidFill>
              </a:rPr>
              <a:t>MSSM + U(1)</a:t>
            </a:r>
            <a:r>
              <a:rPr kumimoji="1" lang="en-US" altLang="ja-JP" sz="3200" baseline="-25000" dirty="0" smtClean="0">
                <a:solidFill>
                  <a:srgbClr val="00B050"/>
                </a:solidFill>
              </a:rPr>
              <a:t>A</a:t>
            </a:r>
            <a:r>
              <a:rPr kumimoji="1" lang="en-US" altLang="ja-JP" sz="3200" dirty="0" smtClean="0">
                <a:solidFill>
                  <a:srgbClr val="00B050"/>
                </a:solidFill>
              </a:rPr>
              <a:t>on D3-branes. </a:t>
            </a:r>
          </a:p>
          <a:p>
            <a:pPr algn="ctr"/>
            <a:endParaRPr lang="en-US" altLang="ja-JP" sz="3200" dirty="0" smtClean="0">
              <a:solidFill>
                <a:srgbClr val="00B050"/>
              </a:solidFill>
            </a:endParaRPr>
          </a:p>
          <a:p>
            <a:pPr algn="ctr"/>
            <a:r>
              <a:rPr kumimoji="1" lang="en-US" altLang="ja-JP" sz="3200" dirty="0" smtClean="0">
                <a:solidFill>
                  <a:srgbClr val="0070C0"/>
                </a:solidFill>
              </a:rPr>
              <a:t>It is on a singularity,</a:t>
            </a:r>
          </a:p>
          <a:p>
            <a:pPr algn="ctr"/>
            <a:r>
              <a:rPr lang="en-US" altLang="ja-JP" sz="3200" dirty="0" smtClean="0">
                <a:solidFill>
                  <a:srgbClr val="0070C0"/>
                </a:solidFill>
              </a:rPr>
              <a:t>which is stabilized by FI=0.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6358038" y="3680448"/>
            <a:ext cx="2390426" cy="2124816"/>
            <a:chOff x="2037558" y="1124744"/>
            <a:chExt cx="2390426" cy="2124816"/>
          </a:xfrm>
        </p:grpSpPr>
        <p:grpSp>
          <p:nvGrpSpPr>
            <p:cNvPr id="22" name="グループ化 39"/>
            <p:cNvGrpSpPr/>
            <p:nvPr/>
          </p:nvGrpSpPr>
          <p:grpSpPr>
            <a:xfrm>
              <a:off x="2037558" y="1165613"/>
              <a:ext cx="2272085" cy="1885832"/>
              <a:chOff x="2037558" y="1187460"/>
              <a:chExt cx="2836636" cy="2250832"/>
            </a:xfrm>
          </p:grpSpPr>
          <p:cxnSp>
            <p:nvCxnSpPr>
              <p:cNvPr id="24" name="直線コネクタ 23"/>
              <p:cNvCxnSpPr/>
              <p:nvPr/>
            </p:nvCxnSpPr>
            <p:spPr>
              <a:xfrm>
                <a:off x="2483768" y="1556792"/>
                <a:ext cx="208823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2483768" y="1628800"/>
                <a:ext cx="208823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>
                <a:off x="2619400" y="1484784"/>
                <a:ext cx="8384" cy="171980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H="1">
                <a:off x="2763416" y="1484784"/>
                <a:ext cx="8384" cy="171980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>
                <a:off x="4275584" y="1484784"/>
                <a:ext cx="8384" cy="171980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>
                <a:off x="2483768" y="3068960"/>
                <a:ext cx="2088232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フリーフォーム 29"/>
              <p:cNvSpPr/>
              <p:nvPr/>
            </p:nvSpPr>
            <p:spPr>
              <a:xfrm>
                <a:off x="2784764" y="1648691"/>
                <a:ext cx="152400" cy="230909"/>
              </a:xfrm>
              <a:custGeom>
                <a:avLst/>
                <a:gdLst>
                  <a:gd name="connsiteX0" fmla="*/ 152400 w 152400"/>
                  <a:gd name="connsiteY0" fmla="*/ 0 h 230909"/>
                  <a:gd name="connsiteX1" fmla="*/ 110836 w 152400"/>
                  <a:gd name="connsiteY1" fmla="*/ 193964 h 230909"/>
                  <a:gd name="connsiteX2" fmla="*/ 0 w 152400"/>
                  <a:gd name="connsiteY2" fmla="*/ 221673 h 230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 h="230909">
                    <a:moveTo>
                      <a:pt x="152400" y="0"/>
                    </a:moveTo>
                    <a:cubicBezTo>
                      <a:pt x="144318" y="78509"/>
                      <a:pt x="136236" y="157019"/>
                      <a:pt x="110836" y="193964"/>
                    </a:cubicBezTo>
                    <a:cubicBezTo>
                      <a:pt x="85436" y="230909"/>
                      <a:pt x="42718" y="226291"/>
                      <a:pt x="0" y="221673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フリーフォーム 30"/>
              <p:cNvSpPr/>
              <p:nvPr/>
            </p:nvSpPr>
            <p:spPr>
              <a:xfrm>
                <a:off x="2770909" y="2923309"/>
                <a:ext cx="177800" cy="152400"/>
              </a:xfrm>
              <a:custGeom>
                <a:avLst/>
                <a:gdLst>
                  <a:gd name="connsiteX0" fmla="*/ 0 w 177800"/>
                  <a:gd name="connsiteY0" fmla="*/ 0 h 152400"/>
                  <a:gd name="connsiteX1" fmla="*/ 152400 w 177800"/>
                  <a:gd name="connsiteY1" fmla="*/ 55418 h 152400"/>
                  <a:gd name="connsiteX2" fmla="*/ 152400 w 177800"/>
                  <a:gd name="connsiteY2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800" h="152400">
                    <a:moveTo>
                      <a:pt x="0" y="0"/>
                    </a:moveTo>
                    <a:cubicBezTo>
                      <a:pt x="63500" y="15009"/>
                      <a:pt x="127000" y="30018"/>
                      <a:pt x="152400" y="55418"/>
                    </a:cubicBezTo>
                    <a:cubicBezTo>
                      <a:pt x="177800" y="80818"/>
                      <a:pt x="165100" y="116609"/>
                      <a:pt x="152400" y="15240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フリーフォーム 31"/>
              <p:cNvSpPr/>
              <p:nvPr/>
            </p:nvSpPr>
            <p:spPr>
              <a:xfrm>
                <a:off x="4139953" y="1628800"/>
                <a:ext cx="216024" cy="144016"/>
              </a:xfrm>
              <a:custGeom>
                <a:avLst/>
                <a:gdLst>
                  <a:gd name="connsiteX0" fmla="*/ 0 w 235527"/>
                  <a:gd name="connsiteY0" fmla="*/ 0 h 129310"/>
                  <a:gd name="connsiteX1" fmla="*/ 55418 w 235527"/>
                  <a:gd name="connsiteY1" fmla="*/ 110837 h 129310"/>
                  <a:gd name="connsiteX2" fmla="*/ 235527 w 235527"/>
                  <a:gd name="connsiteY2" fmla="*/ 110837 h 12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5527" h="129310">
                    <a:moveTo>
                      <a:pt x="0" y="0"/>
                    </a:moveTo>
                    <a:cubicBezTo>
                      <a:pt x="8082" y="46182"/>
                      <a:pt x="16164" y="92364"/>
                      <a:pt x="55418" y="110837"/>
                    </a:cubicBezTo>
                    <a:cubicBezTo>
                      <a:pt x="94673" y="129310"/>
                      <a:pt x="165100" y="120073"/>
                      <a:pt x="235527" y="110837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フリーフォーム 32"/>
              <p:cNvSpPr/>
              <p:nvPr/>
            </p:nvSpPr>
            <p:spPr>
              <a:xfrm>
                <a:off x="4159277" y="2867891"/>
                <a:ext cx="124691" cy="193964"/>
              </a:xfrm>
              <a:custGeom>
                <a:avLst/>
                <a:gdLst>
                  <a:gd name="connsiteX0" fmla="*/ 124691 w 124691"/>
                  <a:gd name="connsiteY0" fmla="*/ 0 h 193964"/>
                  <a:gd name="connsiteX1" fmla="*/ 41564 w 124691"/>
                  <a:gd name="connsiteY1" fmla="*/ 69273 h 193964"/>
                  <a:gd name="connsiteX2" fmla="*/ 0 w 124691"/>
                  <a:gd name="connsiteY2" fmla="*/ 193964 h 19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691" h="193964">
                    <a:moveTo>
                      <a:pt x="124691" y="0"/>
                    </a:moveTo>
                    <a:cubicBezTo>
                      <a:pt x="93518" y="18473"/>
                      <a:pt x="62346" y="36946"/>
                      <a:pt x="41564" y="69273"/>
                    </a:cubicBezTo>
                    <a:cubicBezTo>
                      <a:pt x="20782" y="101600"/>
                      <a:pt x="10391" y="147782"/>
                      <a:pt x="0" y="193964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2843808" y="1772816"/>
                <a:ext cx="404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Q</a:t>
                </a:r>
                <a:r>
                  <a:rPr kumimoji="1" lang="en-US" altLang="ja-JP" baseline="-25000" dirty="0" smtClean="0"/>
                  <a:t>L</a:t>
                </a:r>
                <a:endParaRPr kumimoji="1" lang="ja-JP" altLang="en-US" dirty="0"/>
              </a:p>
            </p:txBody>
          </p:sp>
          <p:cxnSp>
            <p:nvCxnSpPr>
              <p:cNvPr id="35" name="直線コネクタ 34"/>
              <p:cNvCxnSpPr/>
              <p:nvPr/>
            </p:nvCxnSpPr>
            <p:spPr>
              <a:xfrm flipH="1">
                <a:off x="2691408" y="1484784"/>
                <a:ext cx="8384" cy="171980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/>
              <p:cNvSpPr txBox="1"/>
              <p:nvPr/>
            </p:nvSpPr>
            <p:spPr>
              <a:xfrm>
                <a:off x="2843808" y="2564904"/>
                <a:ext cx="4235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Q</a:t>
                </a:r>
                <a:r>
                  <a:rPr lang="en-US" altLang="ja-JP" baseline="-25000" dirty="0" smtClean="0"/>
                  <a:t>R</a:t>
                </a:r>
                <a:endParaRPr kumimoji="1" lang="ja-JP" altLang="en-US" dirty="0"/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3879690" y="1763524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L</a:t>
                </a:r>
                <a:r>
                  <a:rPr kumimoji="1" lang="en-US" altLang="ja-JP" baseline="-25000" dirty="0" smtClean="0"/>
                  <a:t>L</a:t>
                </a:r>
                <a:endParaRPr kumimoji="1" lang="ja-JP" altLang="en-US" dirty="0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3808923" y="2513802"/>
                <a:ext cx="383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err="1" smtClean="0"/>
                  <a:t>e</a:t>
                </a:r>
                <a:r>
                  <a:rPr kumimoji="1" lang="en-US" altLang="ja-JP" baseline="-25000" dirty="0" err="1" smtClean="0"/>
                  <a:t>R</a:t>
                </a:r>
                <a:endParaRPr kumimoji="1" lang="ja-JP" altLang="en-US" dirty="0"/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3203848" y="1187460"/>
                <a:ext cx="590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U(2)</a:t>
                </a:r>
                <a:endParaRPr kumimoji="1" lang="ja-JP" altLang="en-US" dirty="0"/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2037558" y="2204864"/>
                <a:ext cx="590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U(3)</a:t>
                </a:r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3131840" y="3068960"/>
                <a:ext cx="590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U(1)</a:t>
                </a:r>
                <a:endParaRPr kumimoji="1" lang="ja-JP" altLang="en-US" dirty="0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4283968" y="2195572"/>
                <a:ext cx="590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U(1)</a:t>
                </a:r>
                <a:endParaRPr kumimoji="1" lang="ja-JP" altLang="en-US" dirty="0"/>
              </a:p>
            </p:txBody>
          </p:sp>
        </p:grpSp>
        <p:sp>
          <p:nvSpPr>
            <p:cNvPr id="23" name="円形吹き出し 22"/>
            <p:cNvSpPr/>
            <p:nvPr/>
          </p:nvSpPr>
          <p:spPr>
            <a:xfrm>
              <a:off x="2051720" y="1124744"/>
              <a:ext cx="2376264" cy="2124816"/>
            </a:xfrm>
            <a:prstGeom prst="wedgeEllipseCallout">
              <a:avLst>
                <a:gd name="adj1" fmla="val -109095"/>
                <a:gd name="adj2" fmla="val -51797"/>
              </a:avLst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円/楕円 42"/>
          <p:cNvSpPr/>
          <p:nvPr/>
        </p:nvSpPr>
        <p:spPr>
          <a:xfrm>
            <a:off x="4824536" y="3536432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タイトル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28215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Cartoon of LVS models:</a:t>
            </a:r>
            <a:br>
              <a:rPr lang="en-US" altLang="ja-JP" dirty="0" smtClean="0"/>
            </a:br>
            <a:r>
              <a:rPr lang="en-US" altLang="ja-JP" dirty="0" smtClean="0"/>
              <a:t>Swiss cheese </a:t>
            </a:r>
            <a:r>
              <a:rPr lang="en-US" altLang="ja-JP" dirty="0" err="1" smtClean="0"/>
              <a:t>Calabi-Yaus</a:t>
            </a:r>
            <a:endParaRPr kumimoji="1" lang="ja-JP" alt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214625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Matter content of the MSSM</a:t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(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sz="3200" dirty="0" smtClean="0"/>
              <a:t>inimal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S</a:t>
            </a:r>
            <a:r>
              <a:rPr kumimoji="1" lang="en-US" altLang="ja-JP" sz="3200" dirty="0" err="1" smtClean="0"/>
              <a:t>upersymmetric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sz="3200" dirty="0" smtClean="0"/>
              <a:t>tandard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sz="3200" dirty="0" smtClean="0"/>
              <a:t>odel)</a:t>
            </a:r>
            <a:endParaRPr kumimoji="1" lang="ja-JP" altLang="en-US" dirty="0"/>
          </a:p>
        </p:txBody>
      </p:sp>
      <p:pic>
        <p:nvPicPr>
          <p:cNvPr id="1026" name="Picture 2" descr="C:\Users\Tetsutaro Higaki\物理\セミナー\pictures\susy_partic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146186" cy="4706863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899592" y="6264696"/>
            <a:ext cx="3240360" cy="4766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R-parity(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Superpartner</a:t>
            </a:r>
            <a:r>
              <a:rPr kumimoji="1" lang="en-US" altLang="ja-JP" dirty="0" smtClean="0">
                <a:solidFill>
                  <a:srgbClr val="FF0000"/>
                </a:solidFill>
              </a:rPr>
              <a:t>)= -1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87918" y="6309320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R-parity(SM-particles)= +1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496944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Model details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Notation for 4D N=1 SUGRA</a:t>
            </a:r>
            <a:endParaRPr kumimoji="1" lang="ja-JP" alt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4221088"/>
            <a:ext cx="4690688" cy="81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251520" y="2710661"/>
            <a:ext cx="2446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Lagrangian</a:t>
            </a:r>
            <a:r>
              <a:rPr kumimoji="1" lang="en-US" altLang="ja-JP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kumimoji="1" lang="ja-JP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図 1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971600" y="5385629"/>
            <a:ext cx="3705878" cy="347627"/>
          </a:xfrm>
          <a:prstGeom prst="rect">
            <a:avLst/>
          </a:prstGeom>
        </p:spPr>
      </p:pic>
      <p:pic>
        <p:nvPicPr>
          <p:cNvPr id="15" name="図 1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971600" y="3573016"/>
            <a:ext cx="2088232" cy="430906"/>
          </a:xfrm>
          <a:prstGeom prst="rect">
            <a:avLst/>
          </a:prstGeom>
        </p:spPr>
      </p:pic>
      <p:pic>
        <p:nvPicPr>
          <p:cNvPr id="17" name="図 1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6372200" y="3645024"/>
            <a:ext cx="2114731" cy="375485"/>
          </a:xfrm>
          <a:prstGeom prst="rect">
            <a:avLst/>
          </a:prstGeom>
        </p:spPr>
      </p:pic>
      <p:pic>
        <p:nvPicPr>
          <p:cNvPr id="19" name="図 1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lum/>
          </a:blip>
          <a:stretch>
            <a:fillRect/>
          </a:stretch>
        </p:blipFill>
        <p:spPr>
          <a:xfrm>
            <a:off x="6242156" y="4509120"/>
            <a:ext cx="2506308" cy="31477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259632" y="1412776"/>
            <a:ext cx="668728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/>
              <a:t>K  : K</a:t>
            </a:r>
            <a:r>
              <a:rPr kumimoji="1" lang="de-DE" altLang="ja-JP" sz="3200" dirty="0" smtClean="0"/>
              <a:t>ä</a:t>
            </a:r>
            <a:r>
              <a:rPr kumimoji="1" lang="en-US" altLang="ja-JP" sz="3200" dirty="0" err="1" smtClean="0"/>
              <a:t>hler</a:t>
            </a:r>
            <a:r>
              <a:rPr kumimoji="1" lang="en-US" altLang="ja-JP" sz="3200" dirty="0" smtClean="0"/>
              <a:t> potential, </a:t>
            </a:r>
            <a:r>
              <a:rPr lang="de-DE" altLang="ja-JP" sz="3200" dirty="0" smtClean="0"/>
              <a:t>W</a:t>
            </a:r>
            <a:r>
              <a:rPr lang="en-US" altLang="ja-JP" sz="3200" dirty="0" smtClean="0"/>
              <a:t>: </a:t>
            </a:r>
            <a:r>
              <a:rPr lang="de-DE" altLang="ja-JP" sz="3200" dirty="0" smtClean="0"/>
              <a:t>Superpotential</a:t>
            </a:r>
          </a:p>
          <a:p>
            <a:pPr algn="ctr"/>
            <a:endParaRPr lang="de-DE" altLang="ja-JP" sz="1100" dirty="0" smtClean="0"/>
          </a:p>
          <a:p>
            <a:pPr algn="ctr"/>
            <a:r>
              <a:rPr lang="de-DE" altLang="ja-JP" sz="3200" dirty="0" smtClean="0"/>
              <a:t>f   </a:t>
            </a:r>
            <a:r>
              <a:rPr kumimoji="1" lang="de-DE" altLang="ja-JP" sz="3200" dirty="0" smtClean="0"/>
              <a:t>: gauge coupling function</a:t>
            </a:r>
            <a:endParaRPr kumimoji="1" lang="ja-JP" alt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95206" y="5229200"/>
            <a:ext cx="2525266" cy="38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1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5724128" y="6134567"/>
            <a:ext cx="3096344" cy="350548"/>
          </a:xfrm>
          <a:prstGeom prst="rect">
            <a:avLst/>
          </a:prstGeom>
        </p:spPr>
      </p:pic>
      <p:pic>
        <p:nvPicPr>
          <p:cNvPr id="23" name="図 22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lum/>
          </a:blip>
          <a:stretch>
            <a:fillRect/>
          </a:stretch>
        </p:blipFill>
        <p:spPr>
          <a:xfrm>
            <a:off x="323528" y="6125075"/>
            <a:ext cx="4881109" cy="472277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148064" y="612507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,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Tetsutaro Higaki\Desktop\swiss-cheese-psychedelic-randomosity-23728121-324-3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369" y="1412776"/>
            <a:ext cx="3666135" cy="353035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Volume </a:t>
            </a:r>
            <a:r>
              <a:rPr lang="en-US" altLang="ja-JP" dirty="0" err="1" smtClean="0"/>
              <a:t>moduli</a:t>
            </a:r>
            <a:r>
              <a:rPr lang="en-US" altLang="ja-JP" dirty="0" smtClean="0"/>
              <a:t> stabilization in LVS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54723" y="5571237"/>
            <a:ext cx="45977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</a:t>
            </a:r>
            <a:r>
              <a:rPr kumimoji="1" lang="en-US" altLang="ja-JP" sz="2800" baseline="-25000" dirty="0" smtClean="0"/>
              <a:t>b</a:t>
            </a:r>
            <a:r>
              <a:rPr kumimoji="1" lang="en-US" altLang="ja-JP" sz="2800" dirty="0" smtClean="0"/>
              <a:t>: </a:t>
            </a:r>
            <a:r>
              <a:rPr lang="en-US" altLang="ja-JP" sz="2800" dirty="0" smtClean="0"/>
              <a:t>O</a:t>
            </a:r>
            <a:r>
              <a:rPr kumimoji="1" lang="en-US" altLang="ja-JP" sz="2800" dirty="0" smtClean="0"/>
              <a:t>verall volume + DR</a:t>
            </a:r>
          </a:p>
          <a:p>
            <a:r>
              <a:rPr lang="en-US" altLang="ja-JP" sz="2800" dirty="0" smtClean="0"/>
              <a:t>T</a:t>
            </a:r>
            <a:r>
              <a:rPr lang="en-US" altLang="ja-JP" sz="2800" baseline="-25000" dirty="0" smtClean="0"/>
              <a:t>s</a:t>
            </a:r>
            <a:r>
              <a:rPr lang="en-US" altLang="ja-JP" sz="2800" dirty="0" smtClean="0"/>
              <a:t>: Hole volume + heavy </a:t>
            </a:r>
            <a:r>
              <a:rPr lang="en-US" altLang="ja-JP" sz="2800" dirty="0" err="1" smtClean="0"/>
              <a:t>axion</a:t>
            </a:r>
            <a:endParaRPr kumimoji="1" lang="ja-JP" altLang="en-US" sz="2800" dirty="0"/>
          </a:p>
        </p:txBody>
      </p:sp>
      <p:pic>
        <p:nvPicPr>
          <p:cNvPr id="16" name="図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384459" y="3501008"/>
            <a:ext cx="4763605" cy="468195"/>
          </a:xfrm>
          <a:prstGeom prst="rect">
            <a:avLst/>
          </a:prstGeom>
        </p:spPr>
      </p:pic>
      <p:pic>
        <p:nvPicPr>
          <p:cNvPr id="28" name="図 2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917869" y="2191969"/>
            <a:ext cx="3654131" cy="948999"/>
          </a:xfrm>
          <a:prstGeom prst="rect">
            <a:avLst/>
          </a:prstGeom>
        </p:spPr>
      </p:pic>
      <p:pic>
        <p:nvPicPr>
          <p:cNvPr id="36" name="図 3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393972" y="4653136"/>
            <a:ext cx="3313932" cy="567394"/>
          </a:xfrm>
          <a:prstGeom prst="rect">
            <a:avLst/>
          </a:prstGeom>
        </p:spPr>
      </p:pic>
      <p:sp>
        <p:nvSpPr>
          <p:cNvPr id="37" name="角丸四角形 36"/>
          <p:cNvSpPr/>
          <p:nvPr/>
        </p:nvSpPr>
        <p:spPr>
          <a:xfrm>
            <a:off x="179512" y="1844824"/>
            <a:ext cx="5112568" cy="244827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図 37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323528" y="6237312"/>
            <a:ext cx="1152128" cy="223577"/>
          </a:xfrm>
          <a:prstGeom prst="rect">
            <a:avLst/>
          </a:prstGeom>
        </p:spPr>
      </p:pic>
      <p:pic>
        <p:nvPicPr>
          <p:cNvPr id="39" name="図 38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lum/>
          </a:blip>
          <a:stretch>
            <a:fillRect/>
          </a:stretch>
        </p:blipFill>
        <p:spPr>
          <a:xfrm>
            <a:off x="251520" y="5517232"/>
            <a:ext cx="3719749" cy="422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Scalar potential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423" y="4221088"/>
            <a:ext cx="7439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グループ化 11"/>
          <p:cNvGrpSpPr/>
          <p:nvPr/>
        </p:nvGrpSpPr>
        <p:grpSpPr>
          <a:xfrm>
            <a:off x="1071736" y="1948830"/>
            <a:ext cx="6236568" cy="1192138"/>
            <a:chOff x="1071736" y="2996952"/>
            <a:chExt cx="6236568" cy="119213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736" y="2996952"/>
              <a:ext cx="6236568" cy="917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5656" y="3789040"/>
              <a:ext cx="460851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0" y="579655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0070C0"/>
                </a:solidFill>
              </a:rPr>
              <a:t>Other </a:t>
            </a:r>
            <a:r>
              <a:rPr lang="en-US" altLang="ja-JP" sz="3200" dirty="0" err="1" smtClean="0">
                <a:solidFill>
                  <a:srgbClr val="0070C0"/>
                </a:solidFill>
              </a:rPr>
              <a:t>moduli</a:t>
            </a:r>
            <a:r>
              <a:rPr lang="en-US" altLang="ja-JP" sz="3200" dirty="0" smtClean="0">
                <a:solidFill>
                  <a:srgbClr val="0070C0"/>
                </a:solidFill>
              </a:rPr>
              <a:t> can be irrelevant in this analysis.</a:t>
            </a:r>
            <a:endParaRPr kumimoji="1" lang="en-US" altLang="ja-JP" sz="3200" dirty="0" smtClean="0">
              <a:solidFill>
                <a:srgbClr val="0070C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96642" y="1948830"/>
            <a:ext cx="1373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</a:t>
            </a:r>
            <a:r>
              <a:rPr kumimoji="1" lang="en-US" altLang="ja-JP" sz="2400" baseline="-25000" dirty="0" smtClean="0"/>
              <a:t>s</a:t>
            </a:r>
            <a:r>
              <a:rPr kumimoji="1" lang="en-US" altLang="ja-JP" sz="2400" dirty="0" smtClean="0"/>
              <a:t>=2π</a:t>
            </a:r>
          </a:p>
          <a:p>
            <a:r>
              <a:rPr lang="en-US" altLang="ja-JP" sz="2400" dirty="0" err="1" smtClean="0"/>
              <a:t>τ</a:t>
            </a:r>
            <a:r>
              <a:rPr lang="en-US" altLang="ja-JP" sz="2400" baseline="-25000" dirty="0" err="1" smtClean="0"/>
              <a:t>s</a:t>
            </a:r>
            <a:r>
              <a:rPr lang="en-US" altLang="ja-JP" sz="2400" dirty="0" smtClean="0"/>
              <a:t> = Re(T</a:t>
            </a:r>
            <a:r>
              <a:rPr lang="en-US" altLang="ja-JP" sz="2400" baseline="-25000" dirty="0" smtClean="0"/>
              <a:t>s</a:t>
            </a:r>
            <a:r>
              <a:rPr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1988840"/>
            <a:ext cx="936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err="1" smtClean="0"/>
              <a:t>V</a:t>
            </a:r>
            <a:r>
              <a:rPr kumimoji="1" lang="en-US" altLang="ja-JP" sz="4000" baseline="-25000" dirty="0" err="1" smtClean="0"/>
              <a:t>pot</a:t>
            </a:r>
            <a:endParaRPr kumimoji="1" lang="ja-JP" altLang="en-US" sz="40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Exponentially</a:t>
            </a:r>
            <a:r>
              <a:rPr lang="en-US" altLang="ja-JP" dirty="0" smtClean="0"/>
              <a:t> LARGE volume CY</a:t>
            </a:r>
            <a:endParaRPr kumimoji="1" lang="ja-JP" altLang="en-US" dirty="0"/>
          </a:p>
        </p:txBody>
      </p:sp>
      <p:sp>
        <p:nvSpPr>
          <p:cNvPr id="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LARGE </a:t>
            </a:r>
            <a:r>
              <a:rPr lang="en-US" altLang="ja-JP" dirty="0" err="1" smtClean="0">
                <a:solidFill>
                  <a:srgbClr val="FF0000"/>
                </a:solidFill>
              </a:rPr>
              <a:t>moduli</a:t>
            </a:r>
            <a:r>
              <a:rPr lang="en-US" altLang="ja-JP" dirty="0" smtClean="0">
                <a:solidFill>
                  <a:srgbClr val="FF0000"/>
                </a:solidFill>
              </a:rPr>
              <a:t> VEV: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>
              <a:buNone/>
            </a:pPr>
            <a:endParaRPr kumimoji="1" lang="en-US" altLang="ja-JP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sz="12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altLang="ja-JP" sz="2400" dirty="0" smtClean="0">
                <a:solidFill>
                  <a:srgbClr val="0070C0"/>
                </a:solidFill>
              </a:rPr>
              <a:t>ξ =O(1)</a:t>
            </a:r>
            <a:r>
              <a:rPr kumimoji="1" lang="ja-JP" altLang="en-US" sz="2400" dirty="0" smtClean="0">
                <a:solidFill>
                  <a:srgbClr val="0070C0"/>
                </a:solidFill>
              </a:rPr>
              <a:t>∝ 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χ(CY) : A choice of Swiss cheese CY.</a:t>
            </a:r>
          </a:p>
          <a:p>
            <a:pPr algn="ctr">
              <a:buNone/>
            </a:pPr>
            <a:r>
              <a:rPr lang="en-US" altLang="ja-JP" sz="2400" dirty="0" err="1" smtClean="0">
                <a:solidFill>
                  <a:srgbClr val="0070C0"/>
                </a:solidFill>
              </a:rPr>
              <a:t>g</a:t>
            </a:r>
            <a:r>
              <a:rPr lang="en-US" altLang="ja-JP" sz="2400" baseline="-25000" dirty="0" err="1" smtClean="0">
                <a:solidFill>
                  <a:srgbClr val="0070C0"/>
                </a:solidFill>
              </a:rPr>
              <a:t>s</a:t>
            </a:r>
            <a:r>
              <a:rPr lang="en-US" altLang="ja-JP" sz="2400" dirty="0" smtClean="0">
                <a:solidFill>
                  <a:srgbClr val="0070C0"/>
                </a:solidFill>
              </a:rPr>
              <a:t> =O(0.1) : A choice of quantized flux.</a:t>
            </a:r>
          </a:p>
          <a:p>
            <a:pPr>
              <a:buNone/>
            </a:pPr>
            <a:endParaRPr kumimoji="1" lang="en-US" altLang="ja-JP" sz="1400" dirty="0" smtClean="0"/>
          </a:p>
          <a:p>
            <a:pPr algn="ctr">
              <a:buNone/>
            </a:pPr>
            <a:endParaRPr kumimoji="1" lang="en-US" altLang="ja-JP" sz="1200" dirty="0" smtClean="0"/>
          </a:p>
          <a:p>
            <a:pPr algn="ctr">
              <a:buNone/>
            </a:pPr>
            <a:r>
              <a:rPr kumimoji="1" lang="en-US" altLang="ja-JP" sz="2400" dirty="0" smtClean="0"/>
              <a:t>Note: </a:t>
            </a:r>
            <a:r>
              <a:rPr lang="en-US" altLang="ja-JP" sz="2400" dirty="0" smtClean="0"/>
              <a:t>SUSY-</a:t>
            </a:r>
            <a:r>
              <a:rPr kumimoji="1" lang="en-US" altLang="ja-JP" sz="2400" dirty="0" smtClean="0"/>
              <a:t>breaking </a:t>
            </a:r>
            <a:r>
              <a:rPr kumimoji="1" lang="en-US" altLang="ja-JP" sz="2400" dirty="0" err="1" smtClean="0"/>
              <a:t>AdS</a:t>
            </a:r>
            <a:r>
              <a:rPr kumimoji="1" lang="en-US" altLang="ja-JP" sz="2400" dirty="0" smtClean="0"/>
              <a:t>; needs </a:t>
            </a:r>
            <a:r>
              <a:rPr kumimoji="1" lang="en-US" altLang="ja-JP" sz="2400" dirty="0" err="1" smtClean="0"/>
              <a:t>ΔV</a:t>
            </a:r>
            <a:r>
              <a:rPr kumimoji="1" lang="en-US" altLang="ja-JP" sz="2400" baseline="-25000" dirty="0" err="1" smtClean="0"/>
              <a:t>pot</a:t>
            </a:r>
            <a:r>
              <a:rPr kumimoji="1" lang="en-US" altLang="ja-JP" sz="2400" dirty="0" smtClean="0"/>
              <a:t> </a:t>
            </a:r>
            <a:r>
              <a:rPr kumimoji="1" lang="ja-JP" altLang="en-US" sz="2400" dirty="0" smtClean="0"/>
              <a:t>～ </a:t>
            </a:r>
            <a:r>
              <a:rPr kumimoji="1" lang="en-US" altLang="ja-JP" sz="2400" dirty="0" err="1" smtClean="0"/>
              <a:t>Vol</a:t>
            </a:r>
            <a:r>
              <a:rPr kumimoji="1" lang="en-US" altLang="ja-JP" sz="2400" dirty="0" smtClean="0"/>
              <a:t>(CY)</a:t>
            </a:r>
            <a:r>
              <a:rPr kumimoji="1" lang="en-US" altLang="ja-JP" sz="2400" baseline="30000" dirty="0" smtClean="0"/>
              <a:t>-3</a:t>
            </a:r>
            <a:r>
              <a:rPr lang="en-US" altLang="ja-JP" sz="2400" dirty="0" smtClean="0"/>
              <a:t> </a:t>
            </a:r>
            <a:r>
              <a:rPr kumimoji="1" lang="en-US" altLang="ja-JP" sz="2400" dirty="0" smtClean="0"/>
              <a:t>for </a:t>
            </a:r>
            <a:r>
              <a:rPr kumimoji="1" lang="en-US" altLang="ja-JP" sz="2400" dirty="0" err="1" smtClean="0"/>
              <a:t>dS</a:t>
            </a:r>
            <a:r>
              <a:rPr kumimoji="1" lang="en-US" altLang="ja-JP" sz="2400" dirty="0" smtClean="0"/>
              <a:t>/Mink.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2339752" y="2276872"/>
            <a:ext cx="3672408" cy="216024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6588224" y="2550902"/>
            <a:ext cx="1584176" cy="1382154"/>
            <a:chOff x="611560" y="2618837"/>
            <a:chExt cx="1584176" cy="1382154"/>
          </a:xfrm>
        </p:grpSpPr>
        <p:pic>
          <p:nvPicPr>
            <p:cNvPr id="7" name="図 6" descr="txp_fig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lum/>
            </a:blip>
            <a:stretch>
              <a:fillRect/>
            </a:stretch>
          </p:blipFill>
          <p:spPr>
            <a:xfrm>
              <a:off x="1043608" y="3717825"/>
              <a:ext cx="1100574" cy="283166"/>
            </a:xfrm>
            <a:prstGeom prst="rect">
              <a:avLst/>
            </a:prstGeom>
          </p:spPr>
        </p:pic>
        <p:pic>
          <p:nvPicPr>
            <p:cNvPr id="9" name="図 8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lum/>
            </a:blip>
            <a:stretch>
              <a:fillRect/>
            </a:stretch>
          </p:blipFill>
          <p:spPr>
            <a:xfrm>
              <a:off x="611560" y="2618837"/>
              <a:ext cx="1584176" cy="954179"/>
            </a:xfrm>
            <a:prstGeom prst="rect">
              <a:avLst/>
            </a:prstGeom>
          </p:spPr>
        </p:pic>
      </p:grpSp>
      <p:pic>
        <p:nvPicPr>
          <p:cNvPr id="15" name="図 1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3059832" y="3453546"/>
            <a:ext cx="2216987" cy="663210"/>
          </a:xfrm>
          <a:prstGeom prst="rect">
            <a:avLst/>
          </a:prstGeom>
        </p:spPr>
      </p:pic>
      <p:pic>
        <p:nvPicPr>
          <p:cNvPr id="11" name="図 10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2707571" y="2564904"/>
            <a:ext cx="2871760" cy="540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Masses: </a:t>
            </a:r>
            <a:r>
              <a:rPr kumimoji="1" lang="en-US" altLang="ja-JP" dirty="0" err="1" smtClean="0"/>
              <a:t>Gravitino</a:t>
            </a:r>
            <a:r>
              <a:rPr kumimoji="1" lang="en-US" altLang="ja-JP" dirty="0" smtClean="0"/>
              <a:t> and the lightest modulus</a:t>
            </a: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lang="en-US" altLang="ja-JP" sz="1200" dirty="0" smtClean="0"/>
          </a:p>
          <a:p>
            <a:r>
              <a:rPr kumimoji="1" lang="en-US" altLang="ja-JP" dirty="0" smtClean="0"/>
              <a:t>SUSY-breaking </a:t>
            </a:r>
            <a:r>
              <a:rPr lang="en-US" altLang="ja-JP" dirty="0" smtClean="0"/>
              <a:t>parameters on D3-branes (</a:t>
            </a:r>
            <a:r>
              <a:rPr lang="en-US" altLang="ja-JP" dirty="0" smtClean="0">
                <a:solidFill>
                  <a:srgbClr val="00B050"/>
                </a:solidFill>
              </a:rPr>
              <a:t>local</a:t>
            </a:r>
            <a:r>
              <a:rPr lang="en-US" altLang="ja-JP" dirty="0" smtClean="0"/>
              <a:t>)</a:t>
            </a:r>
            <a:r>
              <a:rPr kumimoji="1" lang="en-US" altLang="ja-JP" dirty="0" smtClean="0"/>
              <a:t>:</a:t>
            </a:r>
            <a:endParaRPr kumimoji="1" lang="ja-JP" altLang="en-US" baseline="30000" dirty="0"/>
          </a:p>
        </p:txBody>
      </p:sp>
      <p:sp>
        <p:nvSpPr>
          <p:cNvPr id="19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CY vo</a:t>
            </a:r>
            <a:r>
              <a:rPr lang="en-US" altLang="ja-JP" dirty="0" smtClean="0"/>
              <a:t>lume      controls everything </a:t>
            </a:r>
            <a:endParaRPr kumimoji="1" lang="ja-JP" altLang="en-US" dirty="0"/>
          </a:p>
        </p:txBody>
      </p:sp>
      <p:pic>
        <p:nvPicPr>
          <p:cNvPr id="20" name="図 1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419872" y="692696"/>
            <a:ext cx="355091" cy="380999"/>
          </a:xfrm>
          <a:prstGeom prst="rect">
            <a:avLst/>
          </a:prstGeom>
        </p:spPr>
      </p:pic>
      <p:sp>
        <p:nvSpPr>
          <p:cNvPr id="22" name="角丸四角形 21"/>
          <p:cNvSpPr/>
          <p:nvPr/>
        </p:nvSpPr>
        <p:spPr>
          <a:xfrm>
            <a:off x="3419872" y="5013176"/>
            <a:ext cx="2592288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1979712" y="2780928"/>
            <a:ext cx="4666121" cy="864096"/>
          </a:xfrm>
          <a:prstGeom prst="rect">
            <a:avLst/>
          </a:prstGeom>
        </p:spPr>
      </p:pic>
      <p:sp>
        <p:nvSpPr>
          <p:cNvPr id="13" name="角丸四角形 12"/>
          <p:cNvSpPr/>
          <p:nvPr/>
        </p:nvSpPr>
        <p:spPr>
          <a:xfrm>
            <a:off x="4211960" y="2708920"/>
            <a:ext cx="2592288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3605081" y="5149677"/>
            <a:ext cx="2033253" cy="771016"/>
          </a:xfrm>
          <a:prstGeom prst="rect">
            <a:avLst/>
          </a:prstGeom>
        </p:spPr>
      </p:pic>
      <p:pic>
        <p:nvPicPr>
          <p:cNvPr id="18" name="図 17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7218368" y="2989288"/>
            <a:ext cx="1662401" cy="50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Mass scales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441" y="2780928"/>
            <a:ext cx="4501745" cy="395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volume: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ja-JP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altLang="ja-JP" sz="2800" dirty="0" smtClean="0"/>
          </a:p>
          <a:p>
            <a:endParaRPr kumimoji="1" lang="en-US" altLang="ja-JP" sz="1100" dirty="0" smtClean="0"/>
          </a:p>
          <a:p>
            <a:endParaRPr kumimoji="1" lang="en-US" altLang="ja-JP" sz="28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800" dirty="0" smtClean="0">
                <a:solidFill>
                  <a:srgbClr val="FF0000"/>
                </a:solidFill>
              </a:rPr>
              <a:t>Holes (</a:t>
            </a:r>
            <a:r>
              <a:rPr lang="en-US" altLang="ja-JP" sz="2800" dirty="0" smtClean="0">
                <a:solidFill>
                  <a:srgbClr val="FF0000"/>
                </a:solidFill>
              </a:rPr>
              <a:t>volume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): </a:t>
            </a:r>
            <a:r>
              <a:rPr lang="ja-JP" altLang="en-US" sz="2800" dirty="0" smtClean="0">
                <a:solidFill>
                  <a:srgbClr val="FF0000"/>
                </a:solidFill>
              </a:rPr>
              <a:t>～ </a:t>
            </a:r>
            <a:r>
              <a:rPr lang="en-US" altLang="ja-JP" sz="2800" dirty="0" smtClean="0">
                <a:solidFill>
                  <a:srgbClr val="FF0000"/>
                </a:solidFill>
              </a:rPr>
              <a:t>10</a:t>
            </a:r>
            <a:r>
              <a:rPr lang="en-US" altLang="ja-JP" sz="2800" baseline="30000" dirty="0" smtClean="0">
                <a:solidFill>
                  <a:srgbClr val="FF0000"/>
                </a:solidFill>
              </a:rPr>
              <a:t>12</a:t>
            </a:r>
            <a:r>
              <a:rPr lang="en-US" altLang="ja-JP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GeV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ja-JP" sz="28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800" dirty="0" smtClean="0">
                <a:solidFill>
                  <a:srgbClr val="0070C0"/>
                </a:solidFill>
              </a:rPr>
              <a:t>Shape: </a:t>
            </a:r>
            <a:r>
              <a:rPr kumimoji="1" lang="ja-JP" altLang="en-US" sz="2800" dirty="0" smtClean="0">
                <a:solidFill>
                  <a:srgbClr val="0070C0"/>
                </a:solidFill>
              </a:rPr>
              <a:t>～ </a:t>
            </a:r>
            <a:r>
              <a:rPr kumimoji="1" lang="en-US" altLang="ja-JP" sz="2800" dirty="0" smtClean="0">
                <a:solidFill>
                  <a:srgbClr val="0070C0"/>
                </a:solidFill>
              </a:rPr>
              <a:t>10</a:t>
            </a:r>
            <a:r>
              <a:rPr kumimoji="1" lang="en-US" altLang="ja-JP" sz="2800" baseline="30000" dirty="0" smtClean="0">
                <a:solidFill>
                  <a:srgbClr val="0070C0"/>
                </a:solidFill>
              </a:rPr>
              <a:t>11</a:t>
            </a:r>
            <a:r>
              <a:rPr kumimoji="1" lang="en-US" altLang="ja-JP" sz="2800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0070C0"/>
                </a:solidFill>
              </a:rPr>
              <a:t>GeV</a:t>
            </a:r>
            <a:endParaRPr kumimoji="1" lang="en-US" altLang="ja-JP" sz="2800" dirty="0" smtClean="0">
              <a:solidFill>
                <a:srgbClr val="0070C0"/>
              </a:solidFill>
            </a:endParaRPr>
          </a:p>
          <a:p>
            <a:r>
              <a:rPr kumimoji="1" lang="en-US" altLang="ja-JP" sz="2800" dirty="0" smtClean="0"/>
              <a:t>               </a:t>
            </a:r>
            <a:r>
              <a:rPr kumimoji="1" lang="ja-JP" altLang="en-US" sz="2800" dirty="0" smtClean="0"/>
              <a:t>～ </a:t>
            </a:r>
            <a:r>
              <a:rPr lang="en-US" altLang="ja-JP" sz="2800" dirty="0" err="1" smtClean="0"/>
              <a:t>gravitino</a:t>
            </a:r>
            <a:r>
              <a:rPr lang="en-US" altLang="ja-JP" sz="2800" dirty="0" smtClean="0"/>
              <a:t> mass</a:t>
            </a:r>
            <a:endParaRPr kumimoji="1" lang="en-US" altLang="ja-JP" sz="2800" dirty="0" smtClean="0"/>
          </a:p>
          <a:p>
            <a:endParaRPr kumimoji="1" lang="en-US" altLang="ja-JP" sz="1200" dirty="0" smtClean="0">
              <a:solidFill>
                <a:srgbClr val="00B05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kumimoji="1" lang="en-US" altLang="ja-JP" sz="2800" dirty="0" smtClean="0">
                <a:solidFill>
                  <a:srgbClr val="00B050"/>
                </a:solidFill>
              </a:rPr>
              <a:t>Singularity: </a:t>
            </a:r>
            <a:r>
              <a:rPr lang="ja-JP" altLang="en-US" sz="2800" dirty="0" smtClean="0">
                <a:solidFill>
                  <a:srgbClr val="00B050"/>
                </a:solidFill>
              </a:rPr>
              <a:t>～ </a:t>
            </a:r>
            <a:r>
              <a:rPr lang="en-US" altLang="ja-JP" sz="2800" dirty="0" smtClean="0">
                <a:solidFill>
                  <a:srgbClr val="00B050"/>
                </a:solidFill>
              </a:rPr>
              <a:t>10</a:t>
            </a:r>
            <a:r>
              <a:rPr lang="en-US" altLang="ja-JP" sz="2800" baseline="30000" dirty="0" smtClean="0">
                <a:solidFill>
                  <a:srgbClr val="00B050"/>
                </a:solidFill>
              </a:rPr>
              <a:t>15</a:t>
            </a:r>
            <a:r>
              <a:rPr lang="en-US" altLang="ja-JP" sz="2800" baseline="-25000" dirty="0" smtClean="0">
                <a:solidFill>
                  <a:srgbClr val="00B050"/>
                </a:solidFill>
              </a:rPr>
              <a:t> </a:t>
            </a:r>
            <a:r>
              <a:rPr lang="en-US" altLang="ja-JP" sz="2800" dirty="0" smtClean="0">
                <a:solidFill>
                  <a:srgbClr val="00B050"/>
                </a:solidFill>
              </a:rPr>
              <a:t> </a:t>
            </a:r>
            <a:r>
              <a:rPr lang="en-US" altLang="ja-JP" sz="2800" dirty="0" err="1" smtClean="0">
                <a:solidFill>
                  <a:srgbClr val="00B050"/>
                </a:solidFill>
              </a:rPr>
              <a:t>GeV</a:t>
            </a:r>
            <a:r>
              <a:rPr lang="en-US" altLang="ja-JP" sz="28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altLang="ja-JP" sz="2800" dirty="0" smtClean="0">
                <a:solidFill>
                  <a:srgbClr val="00B050"/>
                </a:solidFill>
              </a:rPr>
              <a:t>	           </a:t>
            </a:r>
            <a:r>
              <a:rPr lang="ja-JP" altLang="en-US" sz="2800" dirty="0" smtClean="0">
                <a:solidFill>
                  <a:srgbClr val="00B050"/>
                </a:solidFill>
              </a:rPr>
              <a:t>～ </a:t>
            </a:r>
            <a:r>
              <a:rPr lang="en-US" altLang="ja-JP" sz="2800" dirty="0" smtClean="0">
                <a:solidFill>
                  <a:srgbClr val="00B050"/>
                </a:solidFill>
              </a:rPr>
              <a:t>string scale</a:t>
            </a:r>
            <a:endParaRPr kumimoji="1" lang="en-US" altLang="ja-JP" sz="2800" dirty="0" smtClean="0">
              <a:solidFill>
                <a:srgbClr val="00B05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79681" y="1340768"/>
            <a:ext cx="7416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 smtClean="0"/>
              <a:t>f</a:t>
            </a:r>
            <a:r>
              <a:rPr kumimoji="1" lang="en-US" altLang="ja-JP" sz="3600" dirty="0" smtClean="0"/>
              <a:t>or</a:t>
            </a:r>
            <a:r>
              <a:rPr kumimoji="1"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(CY) = O(10</a:t>
            </a:r>
            <a:r>
              <a:rPr lang="en-US" altLang="ja-JP" sz="3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3600" dirty="0" smtClean="0"/>
              <a:t> in string unit;</a:t>
            </a:r>
          </a:p>
          <a:p>
            <a:pPr algn="ctr"/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1/R= O(10</a:t>
            </a:r>
            <a:r>
              <a:rPr lang="en-US" altLang="ja-JP" sz="3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altLang="ja-JP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C:\Users\Tetsutaro Higaki\Desktop\swiss-cheese-psychedelic-randomosity-23728121-324-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634952"/>
            <a:ext cx="4114800" cy="3962400"/>
          </a:xfrm>
          <a:prstGeom prst="rect">
            <a:avLst/>
          </a:prstGeom>
          <a:noFill/>
        </p:spPr>
      </p:pic>
      <p:sp>
        <p:nvSpPr>
          <p:cNvPr id="22" name="円/楕円 21"/>
          <p:cNvSpPr/>
          <p:nvPr/>
        </p:nvSpPr>
        <p:spPr>
          <a:xfrm>
            <a:off x="5220072" y="4509120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948264" y="472514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7596336" y="4221088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7164288" y="3429000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5902036" y="3923037"/>
            <a:ext cx="454892" cy="2286000"/>
          </a:xfrm>
          <a:custGeom>
            <a:avLst/>
            <a:gdLst>
              <a:gd name="connsiteX0" fmla="*/ 0 w 454892"/>
              <a:gd name="connsiteY0" fmla="*/ 0 h 2286000"/>
              <a:gd name="connsiteX1" fmla="*/ 387928 w 454892"/>
              <a:gd name="connsiteY1" fmla="*/ 429491 h 2286000"/>
              <a:gd name="connsiteX2" fmla="*/ 401782 w 454892"/>
              <a:gd name="connsiteY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92" h="2286000">
                <a:moveTo>
                  <a:pt x="0" y="0"/>
                </a:moveTo>
                <a:cubicBezTo>
                  <a:pt x="160482" y="24245"/>
                  <a:pt x="320964" y="48491"/>
                  <a:pt x="387928" y="429491"/>
                </a:cubicBezTo>
                <a:cubicBezTo>
                  <a:pt x="454892" y="810491"/>
                  <a:pt x="428337" y="1548245"/>
                  <a:pt x="401782" y="228600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5902036" y="3909183"/>
            <a:ext cx="387928" cy="2348345"/>
          </a:xfrm>
          <a:custGeom>
            <a:avLst/>
            <a:gdLst>
              <a:gd name="connsiteX0" fmla="*/ 387928 w 387928"/>
              <a:gd name="connsiteY0" fmla="*/ 2286000 h 2348345"/>
              <a:gd name="connsiteX1" fmla="*/ 110837 w 387928"/>
              <a:gd name="connsiteY1" fmla="*/ 1967345 h 2348345"/>
              <a:gd name="connsiteX2" fmla="*/ 0 w 387928"/>
              <a:gd name="connsiteY2" fmla="*/ 0 h 234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928" h="2348345">
                <a:moveTo>
                  <a:pt x="387928" y="2286000"/>
                </a:moveTo>
                <a:cubicBezTo>
                  <a:pt x="281710" y="2317172"/>
                  <a:pt x="175492" y="2348345"/>
                  <a:pt x="110837" y="1967345"/>
                </a:cubicBezTo>
                <a:cubicBezTo>
                  <a:pt x="46182" y="1586345"/>
                  <a:pt x="23091" y="793172"/>
                  <a:pt x="0" y="0"/>
                </a:cubicBezTo>
              </a:path>
            </a:pathLst>
          </a:cu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二等辺三角形 29"/>
          <p:cNvSpPr/>
          <p:nvPr/>
        </p:nvSpPr>
        <p:spPr>
          <a:xfrm rot="10800000">
            <a:off x="6228184" y="5085184"/>
            <a:ext cx="288032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7020272" y="6093296"/>
            <a:ext cx="1794660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Mass scales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441" y="2780928"/>
            <a:ext cx="4501745" cy="395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volume: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ja-JP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altLang="ja-JP" sz="2800" dirty="0" smtClean="0"/>
          </a:p>
          <a:p>
            <a:endParaRPr kumimoji="1" lang="en-US" altLang="ja-JP" sz="1100" dirty="0" smtClean="0"/>
          </a:p>
          <a:p>
            <a:endParaRPr kumimoji="1" lang="en-US" altLang="ja-JP" sz="28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800" dirty="0" smtClean="0">
                <a:solidFill>
                  <a:srgbClr val="FF0000"/>
                </a:solidFill>
              </a:rPr>
              <a:t>Holes (</a:t>
            </a:r>
            <a:r>
              <a:rPr lang="en-US" altLang="ja-JP" sz="2800" dirty="0" smtClean="0">
                <a:solidFill>
                  <a:srgbClr val="FF0000"/>
                </a:solidFill>
              </a:rPr>
              <a:t>volume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): </a:t>
            </a:r>
            <a:r>
              <a:rPr lang="ja-JP" altLang="en-US" sz="2800" dirty="0" smtClean="0">
                <a:solidFill>
                  <a:srgbClr val="FF0000"/>
                </a:solidFill>
              </a:rPr>
              <a:t>～ </a:t>
            </a:r>
            <a:r>
              <a:rPr lang="en-US" altLang="ja-JP" sz="2800" dirty="0" smtClean="0">
                <a:solidFill>
                  <a:srgbClr val="FF0000"/>
                </a:solidFill>
              </a:rPr>
              <a:t>10</a:t>
            </a:r>
            <a:r>
              <a:rPr lang="en-US" altLang="ja-JP" sz="2800" baseline="30000" dirty="0" smtClean="0">
                <a:solidFill>
                  <a:srgbClr val="FF0000"/>
                </a:solidFill>
              </a:rPr>
              <a:t>12</a:t>
            </a:r>
            <a:r>
              <a:rPr lang="en-US" altLang="ja-JP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GeV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ja-JP" sz="28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800" dirty="0" smtClean="0">
                <a:solidFill>
                  <a:srgbClr val="0070C0"/>
                </a:solidFill>
              </a:rPr>
              <a:t>Shape: </a:t>
            </a:r>
            <a:r>
              <a:rPr kumimoji="1" lang="ja-JP" altLang="en-US" sz="2800" dirty="0" smtClean="0">
                <a:solidFill>
                  <a:srgbClr val="0070C0"/>
                </a:solidFill>
              </a:rPr>
              <a:t>～ </a:t>
            </a:r>
            <a:r>
              <a:rPr kumimoji="1" lang="en-US" altLang="ja-JP" sz="2800" dirty="0" smtClean="0">
                <a:solidFill>
                  <a:srgbClr val="0070C0"/>
                </a:solidFill>
              </a:rPr>
              <a:t>10</a:t>
            </a:r>
            <a:r>
              <a:rPr kumimoji="1" lang="en-US" altLang="ja-JP" sz="2800" baseline="30000" dirty="0" smtClean="0">
                <a:solidFill>
                  <a:srgbClr val="0070C0"/>
                </a:solidFill>
              </a:rPr>
              <a:t>11</a:t>
            </a:r>
            <a:r>
              <a:rPr kumimoji="1" lang="en-US" altLang="ja-JP" sz="2800" dirty="0" smtClean="0">
                <a:solidFill>
                  <a:srgbClr val="0070C0"/>
                </a:solidFill>
              </a:rPr>
              <a:t> </a:t>
            </a:r>
            <a:r>
              <a:rPr kumimoji="1" lang="en-US" altLang="ja-JP" sz="2800" dirty="0" err="1" smtClean="0">
                <a:solidFill>
                  <a:srgbClr val="0070C0"/>
                </a:solidFill>
              </a:rPr>
              <a:t>GeV</a:t>
            </a:r>
            <a:endParaRPr kumimoji="1" lang="en-US" altLang="ja-JP" sz="2800" dirty="0" smtClean="0">
              <a:solidFill>
                <a:srgbClr val="0070C0"/>
              </a:solidFill>
            </a:endParaRPr>
          </a:p>
          <a:p>
            <a:r>
              <a:rPr kumimoji="1" lang="en-US" altLang="ja-JP" sz="2800" dirty="0" smtClean="0"/>
              <a:t>               </a:t>
            </a:r>
            <a:r>
              <a:rPr kumimoji="1" lang="ja-JP" altLang="en-US" sz="2800" dirty="0" smtClean="0"/>
              <a:t>～ </a:t>
            </a:r>
            <a:r>
              <a:rPr lang="en-US" altLang="ja-JP" sz="2800" dirty="0" err="1" smtClean="0"/>
              <a:t>gravitino</a:t>
            </a:r>
            <a:r>
              <a:rPr lang="en-US" altLang="ja-JP" sz="2800" dirty="0" smtClean="0"/>
              <a:t> mass</a:t>
            </a:r>
            <a:endParaRPr kumimoji="1" lang="en-US" altLang="ja-JP" sz="2800" dirty="0" smtClean="0"/>
          </a:p>
          <a:p>
            <a:endParaRPr kumimoji="1" lang="en-US" altLang="ja-JP" sz="1200" dirty="0" smtClean="0">
              <a:solidFill>
                <a:srgbClr val="00B05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kumimoji="1" lang="en-US" altLang="ja-JP" sz="2800" dirty="0" smtClean="0">
                <a:solidFill>
                  <a:srgbClr val="00B050"/>
                </a:solidFill>
              </a:rPr>
              <a:t>Singularity: </a:t>
            </a:r>
            <a:r>
              <a:rPr lang="ja-JP" altLang="en-US" sz="2800" dirty="0" smtClean="0">
                <a:solidFill>
                  <a:srgbClr val="00B050"/>
                </a:solidFill>
              </a:rPr>
              <a:t>～ </a:t>
            </a:r>
            <a:r>
              <a:rPr lang="en-US" altLang="ja-JP" sz="2800" dirty="0" smtClean="0">
                <a:solidFill>
                  <a:srgbClr val="00B050"/>
                </a:solidFill>
              </a:rPr>
              <a:t>10</a:t>
            </a:r>
            <a:r>
              <a:rPr lang="en-US" altLang="ja-JP" sz="2800" baseline="30000" dirty="0" smtClean="0">
                <a:solidFill>
                  <a:srgbClr val="00B050"/>
                </a:solidFill>
              </a:rPr>
              <a:t>15</a:t>
            </a:r>
            <a:r>
              <a:rPr lang="en-US" altLang="ja-JP" sz="2800" baseline="-25000" dirty="0" smtClean="0">
                <a:solidFill>
                  <a:srgbClr val="00B050"/>
                </a:solidFill>
              </a:rPr>
              <a:t> </a:t>
            </a:r>
            <a:r>
              <a:rPr lang="en-US" altLang="ja-JP" sz="2800" dirty="0" smtClean="0">
                <a:solidFill>
                  <a:srgbClr val="00B050"/>
                </a:solidFill>
              </a:rPr>
              <a:t> </a:t>
            </a:r>
            <a:r>
              <a:rPr lang="en-US" altLang="ja-JP" sz="2800" dirty="0" err="1" smtClean="0">
                <a:solidFill>
                  <a:srgbClr val="00B050"/>
                </a:solidFill>
              </a:rPr>
              <a:t>GeV</a:t>
            </a:r>
            <a:r>
              <a:rPr lang="en-US" altLang="ja-JP" sz="28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altLang="ja-JP" sz="2800" dirty="0" smtClean="0">
                <a:solidFill>
                  <a:srgbClr val="00B050"/>
                </a:solidFill>
              </a:rPr>
              <a:t>	           </a:t>
            </a:r>
            <a:r>
              <a:rPr lang="ja-JP" altLang="en-US" sz="2800" dirty="0" smtClean="0">
                <a:solidFill>
                  <a:srgbClr val="00B050"/>
                </a:solidFill>
              </a:rPr>
              <a:t>～ </a:t>
            </a:r>
            <a:r>
              <a:rPr lang="en-US" altLang="ja-JP" sz="2800" dirty="0" smtClean="0">
                <a:solidFill>
                  <a:srgbClr val="00B050"/>
                </a:solidFill>
              </a:rPr>
              <a:t>string scale</a:t>
            </a:r>
            <a:endParaRPr kumimoji="1" lang="en-US" altLang="ja-JP" sz="2800" dirty="0" smtClean="0">
              <a:solidFill>
                <a:srgbClr val="00B05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79681" y="1340768"/>
            <a:ext cx="7416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dirty="0" smtClean="0"/>
              <a:t>f</a:t>
            </a:r>
            <a:r>
              <a:rPr kumimoji="1" lang="en-US" altLang="ja-JP" sz="3600" dirty="0" smtClean="0"/>
              <a:t>or</a:t>
            </a:r>
            <a:r>
              <a:rPr kumimoji="1"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(CY) = O(10</a:t>
            </a:r>
            <a:r>
              <a:rPr lang="en-US" altLang="ja-JP" sz="3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3600" dirty="0" smtClean="0"/>
              <a:t> in string unit;</a:t>
            </a:r>
          </a:p>
          <a:p>
            <a:pPr algn="ctr"/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1/R= O(10</a:t>
            </a:r>
            <a:r>
              <a:rPr lang="en-US" altLang="ja-JP" sz="3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altLang="ja-JP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C:\Users\Tetsutaro Higaki\Desktop\swiss-cheese-psychedelic-randomosity-23728121-324-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634952"/>
            <a:ext cx="4114800" cy="3962400"/>
          </a:xfrm>
          <a:prstGeom prst="rect">
            <a:avLst/>
          </a:prstGeom>
          <a:noFill/>
        </p:spPr>
      </p:pic>
      <p:sp>
        <p:nvSpPr>
          <p:cNvPr id="22" name="円/楕円 21"/>
          <p:cNvSpPr/>
          <p:nvPr/>
        </p:nvSpPr>
        <p:spPr>
          <a:xfrm>
            <a:off x="5220072" y="4509120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948264" y="472514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7596336" y="4221088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7164288" y="3429000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308304" y="2564904"/>
            <a:ext cx="1807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>
                <a:solidFill>
                  <a:srgbClr val="FF0000"/>
                </a:solidFill>
              </a:rPr>
              <a:t>Instantons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(ED3-branes)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7" name="フリーフォーム 26"/>
          <p:cNvSpPr/>
          <p:nvPr/>
        </p:nvSpPr>
        <p:spPr>
          <a:xfrm>
            <a:off x="5902036" y="3923037"/>
            <a:ext cx="454892" cy="2286000"/>
          </a:xfrm>
          <a:custGeom>
            <a:avLst/>
            <a:gdLst>
              <a:gd name="connsiteX0" fmla="*/ 0 w 454892"/>
              <a:gd name="connsiteY0" fmla="*/ 0 h 2286000"/>
              <a:gd name="connsiteX1" fmla="*/ 387928 w 454892"/>
              <a:gd name="connsiteY1" fmla="*/ 429491 h 2286000"/>
              <a:gd name="connsiteX2" fmla="*/ 401782 w 454892"/>
              <a:gd name="connsiteY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92" h="2286000">
                <a:moveTo>
                  <a:pt x="0" y="0"/>
                </a:moveTo>
                <a:cubicBezTo>
                  <a:pt x="160482" y="24245"/>
                  <a:pt x="320964" y="48491"/>
                  <a:pt x="387928" y="429491"/>
                </a:cubicBezTo>
                <a:cubicBezTo>
                  <a:pt x="454892" y="810491"/>
                  <a:pt x="428337" y="1548245"/>
                  <a:pt x="401782" y="228600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5902036" y="3909183"/>
            <a:ext cx="387928" cy="2348345"/>
          </a:xfrm>
          <a:custGeom>
            <a:avLst/>
            <a:gdLst>
              <a:gd name="connsiteX0" fmla="*/ 387928 w 387928"/>
              <a:gd name="connsiteY0" fmla="*/ 2286000 h 2348345"/>
              <a:gd name="connsiteX1" fmla="*/ 110837 w 387928"/>
              <a:gd name="connsiteY1" fmla="*/ 1967345 h 2348345"/>
              <a:gd name="connsiteX2" fmla="*/ 0 w 387928"/>
              <a:gd name="connsiteY2" fmla="*/ 0 h 234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928" h="2348345">
                <a:moveTo>
                  <a:pt x="387928" y="2286000"/>
                </a:moveTo>
                <a:cubicBezTo>
                  <a:pt x="281710" y="2317172"/>
                  <a:pt x="175492" y="2348345"/>
                  <a:pt x="110837" y="1967345"/>
                </a:cubicBezTo>
                <a:cubicBezTo>
                  <a:pt x="46182" y="1586345"/>
                  <a:pt x="23091" y="793172"/>
                  <a:pt x="0" y="0"/>
                </a:cubicBezTo>
              </a:path>
            </a:pathLst>
          </a:cu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二等辺三角形 29"/>
          <p:cNvSpPr/>
          <p:nvPr/>
        </p:nvSpPr>
        <p:spPr>
          <a:xfrm rot="10800000">
            <a:off x="6228184" y="5085184"/>
            <a:ext cx="288032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724128" y="3068960"/>
            <a:ext cx="1037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70C0"/>
                </a:solidFill>
              </a:rPr>
              <a:t>3-form</a:t>
            </a:r>
          </a:p>
          <a:p>
            <a:pPr algn="ctr"/>
            <a:r>
              <a:rPr lang="en-US" altLang="ja-JP" sz="2400" dirty="0" smtClean="0">
                <a:solidFill>
                  <a:srgbClr val="0070C0"/>
                </a:solidFill>
              </a:rPr>
              <a:t>Flux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pic>
        <p:nvPicPr>
          <p:cNvPr id="16" name="図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7020272" y="6093296"/>
            <a:ext cx="1794660" cy="432048"/>
          </a:xfrm>
          <a:prstGeom prst="rect">
            <a:avLst/>
          </a:prstGeom>
        </p:spPr>
      </p:pic>
      <p:grpSp>
        <p:nvGrpSpPr>
          <p:cNvPr id="20" name="グループ化 19"/>
          <p:cNvGrpSpPr/>
          <p:nvPr/>
        </p:nvGrpSpPr>
        <p:grpSpPr>
          <a:xfrm>
            <a:off x="5076056" y="2636912"/>
            <a:ext cx="3960440" cy="2016224"/>
            <a:chOff x="-2480706" y="1124744"/>
            <a:chExt cx="3456384" cy="1512168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図 20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lum/>
            </a:blip>
            <a:stretch>
              <a:fillRect/>
            </a:stretch>
          </p:blipFill>
          <p:spPr>
            <a:xfrm>
              <a:off x="-2452940" y="1124744"/>
              <a:ext cx="3428618" cy="149879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9" name="正方形/長方形 28"/>
            <p:cNvSpPr/>
            <p:nvPr/>
          </p:nvSpPr>
          <p:spPr>
            <a:xfrm>
              <a:off x="-2480706" y="1124744"/>
              <a:ext cx="3456382" cy="151216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9676"/>
            <a:ext cx="9250191" cy="711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0" y="6858000"/>
            <a:ext cx="1403648" cy="17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267744" y="2708920"/>
            <a:ext cx="950887" cy="36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 dark radiation candidate in LVS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16216" y="2780928"/>
            <a:ext cx="24219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TH, Takahashi;</a:t>
            </a:r>
          </a:p>
          <a:p>
            <a:r>
              <a:rPr lang="en-US" altLang="ja-JP" dirty="0" err="1" smtClean="0">
                <a:solidFill>
                  <a:srgbClr val="7030A0"/>
                </a:solidFill>
              </a:rPr>
              <a:t>Cicoli</a:t>
            </a:r>
            <a:r>
              <a:rPr lang="en-US" altLang="ja-JP" dirty="0" smtClean="0">
                <a:solidFill>
                  <a:srgbClr val="7030A0"/>
                </a:solidFill>
              </a:rPr>
              <a:t>, Conlon, </a:t>
            </a:r>
            <a:r>
              <a:rPr lang="en-US" altLang="ja-JP" dirty="0" err="1" smtClean="0">
                <a:solidFill>
                  <a:srgbClr val="7030A0"/>
                </a:solidFill>
              </a:rPr>
              <a:t>Quevedo</a:t>
            </a:r>
            <a:endParaRPr lang="en-US" altLang="ja-JP" dirty="0" smtClean="0">
              <a:solidFill>
                <a:srgbClr val="7030A0"/>
              </a:solidFill>
            </a:endParaRPr>
          </a:p>
          <a:p>
            <a:r>
              <a:rPr kumimoji="1" lang="en-US" altLang="ja-JP" dirty="0" smtClean="0">
                <a:solidFill>
                  <a:srgbClr val="7030A0"/>
                </a:solidFill>
              </a:rPr>
              <a:t>(2012)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8" name="コンテンツ プレースホルダ 1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sz="3600" dirty="0" err="1" smtClean="0"/>
              <a:t>a</a:t>
            </a:r>
            <a:r>
              <a:rPr lang="en-US" altLang="ja-JP" sz="3600" baseline="-25000" dirty="0" err="1" smtClean="0"/>
              <a:t>b</a:t>
            </a:r>
            <a:r>
              <a:rPr lang="en-US" altLang="ja-JP" sz="3600" dirty="0" smtClean="0"/>
              <a:t>:= </a:t>
            </a:r>
            <a:r>
              <a:rPr lang="en-US" altLang="ja-JP" sz="3600" dirty="0" err="1" smtClean="0"/>
              <a:t>Im</a:t>
            </a:r>
            <a:r>
              <a:rPr lang="en-US" altLang="ja-JP" sz="3600" dirty="0" smtClean="0"/>
              <a:t>(T</a:t>
            </a:r>
            <a:r>
              <a:rPr lang="en-US" altLang="ja-JP" sz="3600" baseline="-25000" dirty="0" smtClean="0"/>
              <a:t>b</a:t>
            </a:r>
            <a:r>
              <a:rPr lang="en-US" altLang="ja-JP" sz="3600" dirty="0" smtClean="0"/>
              <a:t>): </a:t>
            </a:r>
            <a:r>
              <a:rPr lang="en-US" altLang="ja-JP" sz="3600" b="1" dirty="0" err="1" smtClean="0">
                <a:solidFill>
                  <a:srgbClr val="FF0000"/>
                </a:solidFill>
              </a:rPr>
              <a:t>Axion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 as dark radiation</a:t>
            </a:r>
            <a:endParaRPr lang="en-US" altLang="ja-JP" sz="4400" b="1" dirty="0" smtClean="0">
              <a:solidFill>
                <a:srgbClr val="FF0000"/>
              </a:solidFill>
            </a:endParaRPr>
          </a:p>
          <a:p>
            <a:endParaRPr lang="en-US" altLang="ja-JP" sz="1100" dirty="0" smtClean="0"/>
          </a:p>
          <a:p>
            <a:endParaRPr lang="en-US" altLang="ja-JP" sz="1050" dirty="0" smtClean="0"/>
          </a:p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tays </a:t>
            </a:r>
            <a:r>
              <a:rPr kumimoji="1" lang="en-US" altLang="ja-JP" dirty="0" err="1" smtClean="0"/>
              <a:t>ultralight</a:t>
            </a:r>
            <a:r>
              <a:rPr lang="en-US" altLang="ja-JP" dirty="0" smtClean="0"/>
              <a:t> even if we have</a:t>
            </a:r>
          </a:p>
          <a:p>
            <a:pPr>
              <a:buNone/>
            </a:pPr>
            <a:r>
              <a:rPr lang="en-US" altLang="ja-JP" dirty="0" smtClean="0"/>
              <a:t>	</a:t>
            </a:r>
          </a:p>
          <a:p>
            <a:pPr>
              <a:buNone/>
            </a:pPr>
            <a:r>
              <a:rPr lang="en-US" altLang="ja-JP" dirty="0" smtClean="0"/>
              <a:t>	</a:t>
            </a:r>
          </a:p>
          <a:p>
            <a:pPr>
              <a:buNone/>
            </a:pPr>
            <a:r>
              <a:rPr lang="en-US" altLang="ja-JP" dirty="0" smtClean="0"/>
              <a:t>    where Re(T</a:t>
            </a:r>
            <a:r>
              <a:rPr lang="en-US" altLang="ja-JP" baseline="-25000" dirty="0" smtClean="0"/>
              <a:t>b</a:t>
            </a:r>
            <a:r>
              <a:rPr lang="en-US" altLang="ja-JP" dirty="0" smtClean="0"/>
              <a:t>)= </a:t>
            </a:r>
            <a:r>
              <a:rPr lang="en-US" altLang="ja-JP" dirty="0" err="1" smtClean="0"/>
              <a:t>Vol</a:t>
            </a:r>
            <a:r>
              <a:rPr lang="en-US" altLang="ja-JP" dirty="0" smtClean="0"/>
              <a:t>(CY)</a:t>
            </a:r>
            <a:r>
              <a:rPr lang="en-US" altLang="ja-JP" baseline="30000" dirty="0" smtClean="0"/>
              <a:t>2/3  </a:t>
            </a:r>
            <a:r>
              <a:rPr lang="en-US" altLang="ja-JP" dirty="0" smtClean="0"/>
              <a:t>= 10</a:t>
            </a:r>
            <a:r>
              <a:rPr lang="en-US" altLang="ja-JP" baseline="30000" dirty="0" smtClean="0"/>
              <a:t>5 </a:t>
            </a:r>
            <a:r>
              <a:rPr lang="en-US" altLang="ja-JP" dirty="0" smtClean="0"/>
              <a:t>&gt;&gt;1.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is only g</a:t>
            </a:r>
            <a:r>
              <a:rPr kumimoji="1" lang="en-US" altLang="ja-JP" dirty="0" smtClean="0"/>
              <a:t>ravitationally interacting.</a:t>
            </a:r>
            <a:endParaRPr kumimoji="1" lang="ja-JP" altLang="en-US" dirty="0"/>
          </a:p>
        </p:txBody>
      </p:sp>
      <p:pic>
        <p:nvPicPr>
          <p:cNvPr id="9" name="図 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75656" y="3653596"/>
            <a:ext cx="2520280" cy="423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02830"/>
            <a:ext cx="8229600" cy="315436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5. Dark </a:t>
            </a:r>
            <a:r>
              <a:rPr lang="en-US" altLang="ja-JP" dirty="0" smtClean="0"/>
              <a:t>radiation</a:t>
            </a:r>
            <a:r>
              <a:rPr kumimoji="1" lang="en-US" altLang="ja-JP" dirty="0" smtClean="0"/>
              <a:t> and dark </a:t>
            </a:r>
            <a:r>
              <a:rPr lang="en-US" altLang="ja-JP" dirty="0" smtClean="0"/>
              <a:t>matter</a:t>
            </a:r>
            <a:r>
              <a:rPr kumimoji="1" lang="en-US" altLang="ja-JP" dirty="0" smtClean="0"/>
              <a:t> </a:t>
            </a:r>
            <a:br>
              <a:rPr kumimoji="1" lang="en-US" altLang="ja-JP" dirty="0" smtClean="0"/>
            </a:br>
            <a:r>
              <a:rPr kumimoji="1" lang="en-US" altLang="ja-JP" dirty="0" smtClean="0"/>
              <a:t>from the modulus decay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88224" y="4994012"/>
            <a:ext cx="2421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TH, Takahashi</a:t>
            </a:r>
            <a:endParaRPr lang="en-US" altLang="ja-JP" dirty="0" smtClean="0">
              <a:solidFill>
                <a:srgbClr val="7030A0"/>
              </a:solidFill>
            </a:endParaRPr>
          </a:p>
          <a:p>
            <a:endParaRPr lang="en-US" altLang="ja-JP" dirty="0" smtClean="0"/>
          </a:p>
          <a:p>
            <a:r>
              <a:rPr lang="en-US" altLang="ja-JP" dirty="0" smtClean="0"/>
              <a:t>See also</a:t>
            </a:r>
          </a:p>
          <a:p>
            <a:r>
              <a:rPr lang="en-US" altLang="ja-JP" dirty="0" err="1" smtClean="0">
                <a:solidFill>
                  <a:srgbClr val="7030A0"/>
                </a:solidFill>
              </a:rPr>
              <a:t>Cicoli</a:t>
            </a:r>
            <a:r>
              <a:rPr lang="en-US" altLang="ja-JP" dirty="0" smtClean="0">
                <a:solidFill>
                  <a:srgbClr val="7030A0"/>
                </a:solidFill>
              </a:rPr>
              <a:t>, Conlon, </a:t>
            </a:r>
            <a:r>
              <a:rPr lang="en-US" altLang="ja-JP" dirty="0" err="1" smtClean="0">
                <a:solidFill>
                  <a:srgbClr val="7030A0"/>
                </a:solidFill>
              </a:rPr>
              <a:t>Quevedo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Why modulus decay?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Answer: </a:t>
            </a:r>
          </a:p>
          <a:p>
            <a:pPr>
              <a:buNone/>
            </a:pPr>
            <a:r>
              <a:rPr kumimoji="1" lang="en-US" altLang="ja-JP" dirty="0" smtClean="0"/>
              <a:t>It reheats the universe, </a:t>
            </a:r>
            <a:r>
              <a:rPr lang="en-US" altLang="ja-JP" dirty="0" smtClean="0"/>
              <a:t>producing DM and DR.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6084168" y="4077072"/>
            <a:ext cx="18722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963587" y="3501516"/>
            <a:ext cx="6832105" cy="481584"/>
          </a:xfrm>
          <a:prstGeom prst="rect">
            <a:avLst/>
          </a:prstGeom>
        </p:spPr>
      </p:pic>
      <p:pic>
        <p:nvPicPr>
          <p:cNvPr id="9" name="図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891726" y="5301208"/>
            <a:ext cx="2456138" cy="79208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19872" y="5445224"/>
            <a:ext cx="533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smtClean="0">
                <a:solidFill>
                  <a:srgbClr val="00B050"/>
                </a:solidFill>
              </a:rPr>
              <a:t>: Canonically-normalized </a:t>
            </a:r>
            <a:r>
              <a:rPr kumimoji="1" lang="en-US" altLang="ja-JP" sz="2400" dirty="0" smtClean="0">
                <a:solidFill>
                  <a:srgbClr val="00B050"/>
                </a:solidFill>
              </a:rPr>
              <a:t>fluctuation of T</a:t>
            </a:r>
            <a:r>
              <a:rPr kumimoji="1" lang="en-US" altLang="ja-JP" sz="2400" baseline="-25000" dirty="0" smtClean="0">
                <a:solidFill>
                  <a:srgbClr val="00B050"/>
                </a:solidFill>
              </a:rPr>
              <a:t>b</a:t>
            </a:r>
            <a:endParaRPr kumimoji="1" lang="ja-JP" altLang="en-US" sz="2400" baseline="-25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in LVS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Before inflation, modulus will be in the vacuum</a:t>
            </a:r>
            <a:endParaRPr kumimoji="1" lang="ja-JP" altLang="en-US" dirty="0"/>
          </a:p>
        </p:txBody>
      </p:sp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pic>
        <p:nvPicPr>
          <p:cNvPr id="26" name="図 2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1186700" y="4839406"/>
            <a:ext cx="762923" cy="216024"/>
          </a:xfrm>
          <a:prstGeom prst="rect">
            <a:avLst/>
          </a:prstGeom>
        </p:spPr>
      </p:pic>
      <p:sp>
        <p:nvSpPr>
          <p:cNvPr id="29" name="円/楕円 28"/>
          <p:cNvSpPr/>
          <p:nvPr/>
        </p:nvSpPr>
        <p:spPr>
          <a:xfrm>
            <a:off x="2195736" y="4653136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680600" y="4797153"/>
            <a:ext cx="1913440" cy="578284"/>
          </a:xfrm>
          <a:prstGeom prst="rect">
            <a:avLst/>
          </a:prstGeom>
        </p:spPr>
      </p:pic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 13"/>
          <p:cNvSpPr/>
          <p:nvPr/>
        </p:nvSpPr>
        <p:spPr>
          <a:xfrm>
            <a:off x="1233055" y="2568222"/>
            <a:ext cx="6705600" cy="2784764"/>
          </a:xfrm>
          <a:custGeom>
            <a:avLst/>
            <a:gdLst>
              <a:gd name="connsiteX0" fmla="*/ 0 w 6705600"/>
              <a:gd name="connsiteY0" fmla="*/ 0 h 2784764"/>
              <a:gd name="connsiteX1" fmla="*/ 1607127 w 6705600"/>
              <a:gd name="connsiteY1" fmla="*/ 1648691 h 2784764"/>
              <a:gd name="connsiteX2" fmla="*/ 6705600 w 6705600"/>
              <a:gd name="connsiteY2" fmla="*/ 2784764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0" h="2784764">
                <a:moveTo>
                  <a:pt x="0" y="0"/>
                </a:moveTo>
                <a:cubicBezTo>
                  <a:pt x="244763" y="592282"/>
                  <a:pt x="489527" y="1184564"/>
                  <a:pt x="1607127" y="1648691"/>
                </a:cubicBezTo>
                <a:cubicBezTo>
                  <a:pt x="2724727" y="2112818"/>
                  <a:pt x="4715163" y="2448791"/>
                  <a:pt x="6705600" y="278476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pic>
        <p:nvPicPr>
          <p:cNvPr id="26" name="図 25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1186700" y="4839406"/>
            <a:ext cx="762923" cy="216024"/>
          </a:xfrm>
          <a:prstGeom prst="rect">
            <a:avLst/>
          </a:prstGeom>
        </p:spPr>
      </p:pic>
      <p:sp>
        <p:nvSpPr>
          <p:cNvPr id="29" name="円/楕円 28"/>
          <p:cNvSpPr/>
          <p:nvPr/>
        </p:nvSpPr>
        <p:spPr>
          <a:xfrm>
            <a:off x="2195736" y="4653136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Inflation produces additional potential for φ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in LVS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2680600" y="4797153"/>
            <a:ext cx="1913440" cy="578284"/>
          </a:xfrm>
          <a:prstGeom prst="rect">
            <a:avLst/>
          </a:prstGeom>
        </p:spPr>
      </p:pic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 13"/>
          <p:cNvSpPr/>
          <p:nvPr/>
        </p:nvSpPr>
        <p:spPr>
          <a:xfrm>
            <a:off x="1233055" y="2568222"/>
            <a:ext cx="6705600" cy="2784764"/>
          </a:xfrm>
          <a:custGeom>
            <a:avLst/>
            <a:gdLst>
              <a:gd name="connsiteX0" fmla="*/ 0 w 6705600"/>
              <a:gd name="connsiteY0" fmla="*/ 0 h 2784764"/>
              <a:gd name="connsiteX1" fmla="*/ 1607127 w 6705600"/>
              <a:gd name="connsiteY1" fmla="*/ 1648691 h 2784764"/>
              <a:gd name="connsiteX2" fmla="*/ 6705600 w 6705600"/>
              <a:gd name="connsiteY2" fmla="*/ 2784764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0" h="2784764">
                <a:moveTo>
                  <a:pt x="0" y="0"/>
                </a:moveTo>
                <a:cubicBezTo>
                  <a:pt x="244763" y="592282"/>
                  <a:pt x="489527" y="1184564"/>
                  <a:pt x="1607127" y="1648691"/>
                </a:cubicBezTo>
                <a:cubicBezTo>
                  <a:pt x="2724727" y="2112818"/>
                  <a:pt x="4715163" y="2448791"/>
                  <a:pt x="6705600" y="278476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sp>
        <p:nvSpPr>
          <p:cNvPr id="21" name="フリーフォーム 20"/>
          <p:cNvSpPr/>
          <p:nvPr/>
        </p:nvSpPr>
        <p:spPr>
          <a:xfrm>
            <a:off x="1343891" y="2568222"/>
            <a:ext cx="6941127" cy="2576946"/>
          </a:xfrm>
          <a:custGeom>
            <a:avLst/>
            <a:gdLst>
              <a:gd name="connsiteX0" fmla="*/ 0 w 6941127"/>
              <a:gd name="connsiteY0" fmla="*/ 0 h 2576946"/>
              <a:gd name="connsiteX1" fmla="*/ 1704109 w 6941127"/>
              <a:gd name="connsiteY1" fmla="*/ 1551709 h 2576946"/>
              <a:gd name="connsiteX2" fmla="*/ 2687782 w 6941127"/>
              <a:gd name="connsiteY2" fmla="*/ 1842655 h 2576946"/>
              <a:gd name="connsiteX3" fmla="*/ 3740727 w 6941127"/>
              <a:gd name="connsiteY3" fmla="*/ 1537855 h 2576946"/>
              <a:gd name="connsiteX4" fmla="*/ 5902036 w 6941127"/>
              <a:gd name="connsiteY4" fmla="*/ 2313709 h 2576946"/>
              <a:gd name="connsiteX5" fmla="*/ 6941127 w 6941127"/>
              <a:gd name="connsiteY5" fmla="*/ 2576946 h 257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127" h="2576946">
                <a:moveTo>
                  <a:pt x="0" y="0"/>
                </a:moveTo>
                <a:cubicBezTo>
                  <a:pt x="628072" y="622300"/>
                  <a:pt x="1256145" y="1244600"/>
                  <a:pt x="1704109" y="1551709"/>
                </a:cubicBezTo>
                <a:cubicBezTo>
                  <a:pt x="2152073" y="1858818"/>
                  <a:pt x="2348346" y="1844964"/>
                  <a:pt x="2687782" y="1842655"/>
                </a:cubicBezTo>
                <a:cubicBezTo>
                  <a:pt x="3027218" y="1840346"/>
                  <a:pt x="3205018" y="1459346"/>
                  <a:pt x="3740727" y="1537855"/>
                </a:cubicBezTo>
                <a:cubicBezTo>
                  <a:pt x="4276436" y="1616364"/>
                  <a:pt x="5368636" y="2140527"/>
                  <a:pt x="5902036" y="2313709"/>
                </a:cubicBezTo>
                <a:cubicBezTo>
                  <a:pt x="6435436" y="2486891"/>
                  <a:pt x="6688281" y="2531918"/>
                  <a:pt x="6941127" y="257694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6228184" y="3916127"/>
            <a:ext cx="2013656" cy="304795"/>
          </a:xfrm>
          <a:prstGeom prst="rect">
            <a:avLst/>
          </a:prstGeom>
        </p:spPr>
      </p:pic>
      <p:pic>
        <p:nvPicPr>
          <p:cNvPr id="26" name="図 2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1186700" y="4839406"/>
            <a:ext cx="762923" cy="216024"/>
          </a:xfrm>
          <a:prstGeom prst="rect">
            <a:avLst/>
          </a:prstGeom>
        </p:spPr>
      </p:pic>
      <p:sp>
        <p:nvSpPr>
          <p:cNvPr id="30" name="円/楕円 29"/>
          <p:cNvSpPr/>
          <p:nvPr/>
        </p:nvSpPr>
        <p:spPr>
          <a:xfrm>
            <a:off x="3707904" y="4149080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During inflation, modulus is sitting false vacuum</a:t>
            </a:r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in LVS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2680600" y="4797153"/>
            <a:ext cx="1913440" cy="578284"/>
          </a:xfrm>
          <a:prstGeom prst="rect">
            <a:avLst/>
          </a:prstGeom>
        </p:spPr>
      </p:pic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 13"/>
          <p:cNvSpPr/>
          <p:nvPr/>
        </p:nvSpPr>
        <p:spPr>
          <a:xfrm>
            <a:off x="1233055" y="2568222"/>
            <a:ext cx="6705600" cy="2784764"/>
          </a:xfrm>
          <a:custGeom>
            <a:avLst/>
            <a:gdLst>
              <a:gd name="connsiteX0" fmla="*/ 0 w 6705600"/>
              <a:gd name="connsiteY0" fmla="*/ 0 h 2784764"/>
              <a:gd name="connsiteX1" fmla="*/ 1607127 w 6705600"/>
              <a:gd name="connsiteY1" fmla="*/ 1648691 h 2784764"/>
              <a:gd name="connsiteX2" fmla="*/ 6705600 w 6705600"/>
              <a:gd name="connsiteY2" fmla="*/ 2784764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0" h="2784764">
                <a:moveTo>
                  <a:pt x="0" y="0"/>
                </a:moveTo>
                <a:cubicBezTo>
                  <a:pt x="244763" y="592282"/>
                  <a:pt x="489527" y="1184564"/>
                  <a:pt x="1607127" y="1648691"/>
                </a:cubicBezTo>
                <a:cubicBezTo>
                  <a:pt x="2724727" y="2112818"/>
                  <a:pt x="4715163" y="2448791"/>
                  <a:pt x="6705600" y="278476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sp>
        <p:nvSpPr>
          <p:cNvPr id="21" name="フリーフォーム 20"/>
          <p:cNvSpPr/>
          <p:nvPr/>
        </p:nvSpPr>
        <p:spPr>
          <a:xfrm>
            <a:off x="1343891" y="2568222"/>
            <a:ext cx="6941127" cy="2576946"/>
          </a:xfrm>
          <a:custGeom>
            <a:avLst/>
            <a:gdLst>
              <a:gd name="connsiteX0" fmla="*/ 0 w 6941127"/>
              <a:gd name="connsiteY0" fmla="*/ 0 h 2576946"/>
              <a:gd name="connsiteX1" fmla="*/ 1704109 w 6941127"/>
              <a:gd name="connsiteY1" fmla="*/ 1551709 h 2576946"/>
              <a:gd name="connsiteX2" fmla="*/ 2687782 w 6941127"/>
              <a:gd name="connsiteY2" fmla="*/ 1842655 h 2576946"/>
              <a:gd name="connsiteX3" fmla="*/ 3740727 w 6941127"/>
              <a:gd name="connsiteY3" fmla="*/ 1537855 h 2576946"/>
              <a:gd name="connsiteX4" fmla="*/ 5902036 w 6941127"/>
              <a:gd name="connsiteY4" fmla="*/ 2313709 h 2576946"/>
              <a:gd name="connsiteX5" fmla="*/ 6941127 w 6941127"/>
              <a:gd name="connsiteY5" fmla="*/ 2576946 h 257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127" h="2576946">
                <a:moveTo>
                  <a:pt x="0" y="0"/>
                </a:moveTo>
                <a:cubicBezTo>
                  <a:pt x="628072" y="622300"/>
                  <a:pt x="1256145" y="1244600"/>
                  <a:pt x="1704109" y="1551709"/>
                </a:cubicBezTo>
                <a:cubicBezTo>
                  <a:pt x="2152073" y="1858818"/>
                  <a:pt x="2348346" y="1844964"/>
                  <a:pt x="2687782" y="1842655"/>
                </a:cubicBezTo>
                <a:cubicBezTo>
                  <a:pt x="3027218" y="1840346"/>
                  <a:pt x="3205018" y="1459346"/>
                  <a:pt x="3740727" y="1537855"/>
                </a:cubicBezTo>
                <a:cubicBezTo>
                  <a:pt x="4276436" y="1616364"/>
                  <a:pt x="5368636" y="2140527"/>
                  <a:pt x="5902036" y="2313709"/>
                </a:cubicBezTo>
                <a:cubicBezTo>
                  <a:pt x="6435436" y="2486891"/>
                  <a:pt x="6688281" y="2531918"/>
                  <a:pt x="6941127" y="257694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6228184" y="3916127"/>
            <a:ext cx="2013656" cy="304795"/>
          </a:xfrm>
          <a:prstGeom prst="rect">
            <a:avLst/>
          </a:prstGeom>
        </p:spPr>
      </p:pic>
      <p:pic>
        <p:nvPicPr>
          <p:cNvPr id="26" name="図 2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1186700" y="4839406"/>
            <a:ext cx="762923" cy="216024"/>
          </a:xfrm>
          <a:prstGeom prst="rect">
            <a:avLst/>
          </a:prstGeom>
        </p:spPr>
      </p:pic>
      <p:pic>
        <p:nvPicPr>
          <p:cNvPr id="27" name="図 26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5436096" y="4821154"/>
            <a:ext cx="576064" cy="480054"/>
          </a:xfrm>
          <a:prstGeom prst="rect">
            <a:avLst/>
          </a:prstGeom>
        </p:spPr>
      </p:pic>
      <p:sp>
        <p:nvSpPr>
          <p:cNvPr id="15" name="上下矢印 14"/>
          <p:cNvSpPr/>
          <p:nvPr/>
        </p:nvSpPr>
        <p:spPr>
          <a:xfrm>
            <a:off x="4932040" y="4365104"/>
            <a:ext cx="288032" cy="108012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3707904" y="4149080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During inflation, modulus is sitting false vacuum</a:t>
            </a:r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in LVS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1794464" y="4074852"/>
            <a:ext cx="1913440" cy="578284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             For </a:t>
            </a:r>
            <a:r>
              <a:rPr lang="en-US" altLang="ja-JP" dirty="0" err="1" smtClean="0">
                <a:solidFill>
                  <a:srgbClr val="FF0000"/>
                </a:solidFill>
              </a:rPr>
              <a:t>H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inf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&gt; m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φ1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err="1" smtClean="0">
                <a:solidFill>
                  <a:srgbClr val="FF0000"/>
                </a:solidFill>
              </a:rPr>
              <a:t>decompactification</a:t>
            </a:r>
            <a:r>
              <a:rPr lang="en-US" altLang="ja-JP" dirty="0" smtClean="0">
                <a:solidFill>
                  <a:srgbClr val="FF0000"/>
                </a:solidFill>
              </a:rPr>
              <a:t> occurs</a:t>
            </a:r>
            <a:r>
              <a:rPr lang="en-US" altLang="ja-JP" dirty="0" smtClean="0"/>
              <a:t>.</a:t>
            </a:r>
            <a:endParaRPr lang="ja-JP" altLang="en-US" dirty="0" smtClean="0"/>
          </a:p>
          <a:p>
            <a:endParaRPr kumimoji="1" lang="ja-JP" altLang="en-US" sz="3600" dirty="0"/>
          </a:p>
        </p:txBody>
      </p:sp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 13"/>
          <p:cNvSpPr/>
          <p:nvPr/>
        </p:nvSpPr>
        <p:spPr>
          <a:xfrm>
            <a:off x="1233055" y="2060848"/>
            <a:ext cx="6705600" cy="2784764"/>
          </a:xfrm>
          <a:custGeom>
            <a:avLst/>
            <a:gdLst>
              <a:gd name="connsiteX0" fmla="*/ 0 w 6705600"/>
              <a:gd name="connsiteY0" fmla="*/ 0 h 2784764"/>
              <a:gd name="connsiteX1" fmla="*/ 1607127 w 6705600"/>
              <a:gd name="connsiteY1" fmla="*/ 1648691 h 2784764"/>
              <a:gd name="connsiteX2" fmla="*/ 6705600 w 6705600"/>
              <a:gd name="connsiteY2" fmla="*/ 2784764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0" h="2784764">
                <a:moveTo>
                  <a:pt x="0" y="0"/>
                </a:moveTo>
                <a:cubicBezTo>
                  <a:pt x="244763" y="592282"/>
                  <a:pt x="489527" y="1184564"/>
                  <a:pt x="1607127" y="1648691"/>
                </a:cubicBezTo>
                <a:cubicBezTo>
                  <a:pt x="2724727" y="2112818"/>
                  <a:pt x="4715163" y="2448791"/>
                  <a:pt x="6705600" y="278476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pic>
        <p:nvPicPr>
          <p:cNvPr id="23" name="図 22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6446776" y="3717032"/>
            <a:ext cx="2013656" cy="304795"/>
          </a:xfrm>
          <a:prstGeom prst="rect">
            <a:avLst/>
          </a:prstGeom>
        </p:spPr>
      </p:pic>
      <p:pic>
        <p:nvPicPr>
          <p:cNvPr id="26" name="図 2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1186700" y="4839406"/>
            <a:ext cx="762923" cy="216024"/>
          </a:xfrm>
          <a:prstGeom prst="rect">
            <a:avLst/>
          </a:prstGeom>
        </p:spPr>
      </p:pic>
      <p:pic>
        <p:nvPicPr>
          <p:cNvPr id="27" name="図 26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5436096" y="4821154"/>
            <a:ext cx="576064" cy="480054"/>
          </a:xfrm>
          <a:prstGeom prst="rect">
            <a:avLst/>
          </a:prstGeom>
        </p:spPr>
      </p:pic>
      <p:sp>
        <p:nvSpPr>
          <p:cNvPr id="15" name="上下矢印 14"/>
          <p:cNvSpPr/>
          <p:nvPr/>
        </p:nvSpPr>
        <p:spPr>
          <a:xfrm>
            <a:off x="4932040" y="4365104"/>
            <a:ext cx="288032" cy="108012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3707904" y="3501008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1385455" y="1940380"/>
            <a:ext cx="6705600" cy="2784764"/>
          </a:xfrm>
          <a:custGeom>
            <a:avLst/>
            <a:gdLst>
              <a:gd name="connsiteX0" fmla="*/ 0 w 6705600"/>
              <a:gd name="connsiteY0" fmla="*/ 0 h 2784764"/>
              <a:gd name="connsiteX1" fmla="*/ 1607127 w 6705600"/>
              <a:gd name="connsiteY1" fmla="*/ 1648691 h 2784764"/>
              <a:gd name="connsiteX2" fmla="*/ 6705600 w 6705600"/>
              <a:gd name="connsiteY2" fmla="*/ 2784764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0" h="2784764">
                <a:moveTo>
                  <a:pt x="0" y="0"/>
                </a:moveTo>
                <a:cubicBezTo>
                  <a:pt x="244763" y="592282"/>
                  <a:pt x="489527" y="1184564"/>
                  <a:pt x="1607127" y="1648691"/>
                </a:cubicBezTo>
                <a:cubicBezTo>
                  <a:pt x="2724727" y="2112818"/>
                  <a:pt x="4715163" y="2448791"/>
                  <a:pt x="6705600" y="278476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798327">
            <a:off x="4091085" y="3667124"/>
            <a:ext cx="852880" cy="3005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in LVS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1794464" y="4074852"/>
            <a:ext cx="1913440" cy="578284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             For </a:t>
            </a:r>
            <a:r>
              <a:rPr lang="en-US" altLang="ja-JP" dirty="0" err="1" smtClean="0">
                <a:solidFill>
                  <a:srgbClr val="FF0000"/>
                </a:solidFill>
              </a:rPr>
              <a:t>H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inf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&gt; m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φ1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err="1" smtClean="0">
                <a:solidFill>
                  <a:srgbClr val="FF0000"/>
                </a:solidFill>
              </a:rPr>
              <a:t>decompactification</a:t>
            </a:r>
            <a:r>
              <a:rPr lang="en-US" altLang="ja-JP" dirty="0" smtClean="0">
                <a:solidFill>
                  <a:srgbClr val="FF0000"/>
                </a:solidFill>
              </a:rPr>
              <a:t> occurs</a:t>
            </a:r>
            <a:r>
              <a:rPr lang="en-US" altLang="ja-JP" dirty="0" smtClean="0"/>
              <a:t>.</a:t>
            </a:r>
            <a:endParaRPr lang="ja-JP" altLang="en-US" dirty="0" smtClean="0"/>
          </a:p>
          <a:p>
            <a:endParaRPr kumimoji="1" lang="ja-JP" altLang="en-US" sz="3600" dirty="0"/>
          </a:p>
        </p:txBody>
      </p:sp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リーフォーム 13"/>
          <p:cNvSpPr/>
          <p:nvPr/>
        </p:nvSpPr>
        <p:spPr>
          <a:xfrm>
            <a:off x="1233055" y="2060848"/>
            <a:ext cx="6705600" cy="2784764"/>
          </a:xfrm>
          <a:custGeom>
            <a:avLst/>
            <a:gdLst>
              <a:gd name="connsiteX0" fmla="*/ 0 w 6705600"/>
              <a:gd name="connsiteY0" fmla="*/ 0 h 2784764"/>
              <a:gd name="connsiteX1" fmla="*/ 1607127 w 6705600"/>
              <a:gd name="connsiteY1" fmla="*/ 1648691 h 2784764"/>
              <a:gd name="connsiteX2" fmla="*/ 6705600 w 6705600"/>
              <a:gd name="connsiteY2" fmla="*/ 2784764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0" h="2784764">
                <a:moveTo>
                  <a:pt x="0" y="0"/>
                </a:moveTo>
                <a:cubicBezTo>
                  <a:pt x="244763" y="592282"/>
                  <a:pt x="489527" y="1184564"/>
                  <a:pt x="1607127" y="1648691"/>
                </a:cubicBezTo>
                <a:cubicBezTo>
                  <a:pt x="2724727" y="2112818"/>
                  <a:pt x="4715163" y="2448791"/>
                  <a:pt x="6705600" y="278476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pic>
        <p:nvPicPr>
          <p:cNvPr id="23" name="図 22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6446776" y="3717032"/>
            <a:ext cx="2013656" cy="304795"/>
          </a:xfrm>
          <a:prstGeom prst="rect">
            <a:avLst/>
          </a:prstGeom>
        </p:spPr>
      </p:pic>
      <p:pic>
        <p:nvPicPr>
          <p:cNvPr id="26" name="図 2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1186700" y="4839406"/>
            <a:ext cx="762923" cy="216024"/>
          </a:xfrm>
          <a:prstGeom prst="rect">
            <a:avLst/>
          </a:prstGeom>
        </p:spPr>
      </p:pic>
      <p:pic>
        <p:nvPicPr>
          <p:cNvPr id="27" name="図 26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lum/>
          </a:blip>
          <a:stretch>
            <a:fillRect/>
          </a:stretch>
        </p:blipFill>
        <p:spPr>
          <a:xfrm>
            <a:off x="5436096" y="4821154"/>
            <a:ext cx="576064" cy="480054"/>
          </a:xfrm>
          <a:prstGeom prst="rect">
            <a:avLst/>
          </a:prstGeom>
        </p:spPr>
      </p:pic>
      <p:sp>
        <p:nvSpPr>
          <p:cNvPr id="15" name="上下矢印 14"/>
          <p:cNvSpPr/>
          <p:nvPr/>
        </p:nvSpPr>
        <p:spPr>
          <a:xfrm>
            <a:off x="4932040" y="4365104"/>
            <a:ext cx="288032" cy="108012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3707904" y="3501008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1385455" y="1940380"/>
            <a:ext cx="6705600" cy="2784764"/>
          </a:xfrm>
          <a:custGeom>
            <a:avLst/>
            <a:gdLst>
              <a:gd name="connsiteX0" fmla="*/ 0 w 6705600"/>
              <a:gd name="connsiteY0" fmla="*/ 0 h 2784764"/>
              <a:gd name="connsiteX1" fmla="*/ 1607127 w 6705600"/>
              <a:gd name="connsiteY1" fmla="*/ 1648691 h 2784764"/>
              <a:gd name="connsiteX2" fmla="*/ 6705600 w 6705600"/>
              <a:gd name="connsiteY2" fmla="*/ 2784764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0" h="2784764">
                <a:moveTo>
                  <a:pt x="0" y="0"/>
                </a:moveTo>
                <a:cubicBezTo>
                  <a:pt x="244763" y="592282"/>
                  <a:pt x="489527" y="1184564"/>
                  <a:pt x="1607127" y="1648691"/>
                </a:cubicBezTo>
                <a:cubicBezTo>
                  <a:pt x="2724727" y="2112818"/>
                  <a:pt x="4715163" y="2448791"/>
                  <a:pt x="6705600" y="278476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798327">
            <a:off x="4091085" y="3667124"/>
            <a:ext cx="852880" cy="3005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2233053" y="6145030"/>
            <a:ext cx="1978907" cy="452322"/>
          </a:xfrm>
          <a:prstGeom prst="rect">
            <a:avLst/>
          </a:prstGeom>
        </p:spPr>
      </p:pic>
      <p:sp>
        <p:nvSpPr>
          <p:cNvPr id="21" name="角丸四角形 20"/>
          <p:cNvSpPr/>
          <p:nvPr/>
        </p:nvSpPr>
        <p:spPr>
          <a:xfrm>
            <a:off x="1907704" y="5877272"/>
            <a:ext cx="4896544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296571" y="6021288"/>
            <a:ext cx="2291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i</a:t>
            </a:r>
            <a:r>
              <a:rPr kumimoji="1" lang="en-US" altLang="ja-JP" sz="3600" dirty="0" smtClean="0"/>
              <a:t>s required.</a:t>
            </a:r>
            <a:endParaRPr kumimoji="1" lang="ja-JP" altLang="en-US" sz="3600" dirty="0"/>
          </a:p>
        </p:txBody>
      </p:sp>
      <p:sp>
        <p:nvSpPr>
          <p:cNvPr id="29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in LVS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At the end of inflation,</a:t>
            </a:r>
            <a:r>
              <a:rPr lang="en-US" altLang="ja-JP" dirty="0" smtClean="0"/>
              <a:t> </a:t>
            </a:r>
          </a:p>
          <a:p>
            <a:pPr>
              <a:buNone/>
            </a:pPr>
            <a:r>
              <a:rPr lang="en-US" altLang="ja-JP" dirty="0" smtClean="0"/>
              <a:t>		     </a:t>
            </a:r>
            <a:r>
              <a:rPr lang="en-US" altLang="ja-JP" dirty="0" err="1" smtClean="0"/>
              <a:t>inflaton</a:t>
            </a:r>
            <a:r>
              <a:rPr lang="en-US" altLang="ja-JP" dirty="0" smtClean="0"/>
              <a:t> contribution will vanish.</a:t>
            </a:r>
            <a:endParaRPr lang="ja-JP" altLang="en-US" dirty="0" smtClean="0"/>
          </a:p>
        </p:txBody>
      </p:sp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sp>
        <p:nvSpPr>
          <p:cNvPr id="19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for </a:t>
            </a:r>
            <a:r>
              <a:rPr kumimoji="1" lang="en-US" altLang="ja-JP" dirty="0" err="1" smtClean="0"/>
              <a:t>H</a:t>
            </a:r>
            <a:r>
              <a:rPr kumimoji="1" lang="en-US" altLang="ja-JP" baseline="-25000" dirty="0" err="1" smtClean="0"/>
              <a:t>inf</a:t>
            </a:r>
            <a:r>
              <a:rPr lang="en-US" altLang="ja-JP" baseline="-25000" dirty="0" smtClean="0"/>
              <a:t> </a:t>
            </a:r>
            <a:r>
              <a:rPr lang="ja-JP" altLang="en-US" dirty="0" smtClean="0"/>
              <a:t>≦</a:t>
            </a:r>
            <a:r>
              <a:rPr lang="en-US" altLang="ja-JP" dirty="0" smtClean="0"/>
              <a:t> m</a:t>
            </a:r>
            <a:r>
              <a:rPr lang="en-US" altLang="ja-JP" baseline="-25000" dirty="0" smtClean="0"/>
              <a:t>φ1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7" name="左矢印 16"/>
          <p:cNvSpPr/>
          <p:nvPr/>
        </p:nvSpPr>
        <p:spPr>
          <a:xfrm rot="19947005">
            <a:off x="2864556" y="4441480"/>
            <a:ext cx="706061" cy="262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3635896" y="4221088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/>
          <p:cNvSpPr/>
          <p:nvPr/>
        </p:nvSpPr>
        <p:spPr>
          <a:xfrm>
            <a:off x="1322784" y="2588452"/>
            <a:ext cx="6705600" cy="2784764"/>
          </a:xfrm>
          <a:custGeom>
            <a:avLst/>
            <a:gdLst>
              <a:gd name="connsiteX0" fmla="*/ 0 w 6705600"/>
              <a:gd name="connsiteY0" fmla="*/ 0 h 2784764"/>
              <a:gd name="connsiteX1" fmla="*/ 1607127 w 6705600"/>
              <a:gd name="connsiteY1" fmla="*/ 1648691 h 2784764"/>
              <a:gd name="connsiteX2" fmla="*/ 6705600 w 6705600"/>
              <a:gd name="connsiteY2" fmla="*/ 2784764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5600" h="2784764">
                <a:moveTo>
                  <a:pt x="0" y="0"/>
                </a:moveTo>
                <a:cubicBezTo>
                  <a:pt x="244763" y="592282"/>
                  <a:pt x="489527" y="1184564"/>
                  <a:pt x="1607127" y="1648691"/>
                </a:cubicBezTo>
                <a:cubicBezTo>
                  <a:pt x="2724727" y="2112818"/>
                  <a:pt x="4715163" y="2448791"/>
                  <a:pt x="6705600" y="2784764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48264" y="1412776"/>
            <a:ext cx="20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7030A0"/>
                </a:solidFill>
              </a:rPr>
              <a:t>TH, </a:t>
            </a:r>
            <a:r>
              <a:rPr kumimoji="1" lang="en-US" altLang="ja-JP" sz="1600" dirty="0" err="1" smtClean="0">
                <a:solidFill>
                  <a:srgbClr val="7030A0"/>
                </a:solidFill>
              </a:rPr>
              <a:t>Kamada</a:t>
            </a:r>
            <a:r>
              <a:rPr kumimoji="1" lang="en-US" altLang="ja-JP" sz="1600" dirty="0" smtClean="0">
                <a:solidFill>
                  <a:srgbClr val="7030A0"/>
                </a:solidFill>
              </a:rPr>
              <a:t>, Takahashi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At the end of inflation, </a:t>
            </a:r>
          </a:p>
          <a:p>
            <a:pPr algn="ctr">
              <a:buNone/>
            </a:pPr>
            <a:r>
              <a:rPr kumimoji="1" lang="en-US" altLang="ja-JP" dirty="0" smtClean="0"/>
              <a:t>modulus starts to oscillate</a:t>
            </a:r>
          </a:p>
          <a:p>
            <a:pPr algn="ctr">
              <a:buNone/>
            </a:pPr>
            <a:r>
              <a:rPr lang="en-US" altLang="ja-JP" dirty="0" smtClean="0"/>
              <a:t>for </a:t>
            </a:r>
            <a:r>
              <a:rPr lang="en-US" altLang="ja-JP" dirty="0" err="1" smtClean="0">
                <a:solidFill>
                  <a:srgbClr val="FF0000"/>
                </a:solidFill>
              </a:rPr>
              <a:t>m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Inflaton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&gt; m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φ1</a:t>
            </a:r>
            <a:r>
              <a:rPr lang="en-US" altLang="ja-JP" dirty="0" smtClean="0"/>
              <a:t>.</a:t>
            </a:r>
            <a:endParaRPr lang="ja-JP" altLang="en-US" dirty="0" smtClean="0"/>
          </a:p>
        </p:txBody>
      </p:sp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sp>
        <p:nvSpPr>
          <p:cNvPr id="29" name="円/楕円 28"/>
          <p:cNvSpPr/>
          <p:nvPr/>
        </p:nvSpPr>
        <p:spPr>
          <a:xfrm>
            <a:off x="3707904" y="4293096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1537855" y="3810000"/>
            <a:ext cx="2050472" cy="1064491"/>
          </a:xfrm>
          <a:custGeom>
            <a:avLst/>
            <a:gdLst>
              <a:gd name="connsiteX0" fmla="*/ 0 w 2050472"/>
              <a:gd name="connsiteY0" fmla="*/ 0 h 1064491"/>
              <a:gd name="connsiteX1" fmla="*/ 609600 w 2050472"/>
              <a:gd name="connsiteY1" fmla="*/ 955964 h 1064491"/>
              <a:gd name="connsiteX2" fmla="*/ 2050472 w 2050472"/>
              <a:gd name="connsiteY2" fmla="*/ 651164 h 106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0472" h="1064491">
                <a:moveTo>
                  <a:pt x="0" y="0"/>
                </a:moveTo>
                <a:cubicBezTo>
                  <a:pt x="133927" y="423718"/>
                  <a:pt x="267855" y="847437"/>
                  <a:pt x="609600" y="955964"/>
                </a:cubicBezTo>
                <a:cubicBezTo>
                  <a:pt x="951345" y="1064491"/>
                  <a:pt x="1500908" y="857827"/>
                  <a:pt x="2050472" y="651164"/>
                </a:cubicBezTo>
              </a:path>
            </a:pathLst>
          </a:cu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13471" y="5877272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Amplitude:</a:t>
            </a:r>
            <a:endParaRPr kumimoji="1" lang="ja-JP" altLang="en-US" sz="3200" dirty="0"/>
          </a:p>
        </p:txBody>
      </p:sp>
      <p:pic>
        <p:nvPicPr>
          <p:cNvPr id="14" name="図 1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153106" y="5783028"/>
            <a:ext cx="2912746" cy="887221"/>
          </a:xfrm>
          <a:prstGeom prst="rect">
            <a:avLst/>
          </a:prstGeom>
        </p:spPr>
      </p:pic>
      <p:pic>
        <p:nvPicPr>
          <p:cNvPr id="15" name="図 1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2267744" y="4149080"/>
            <a:ext cx="630782" cy="291840"/>
          </a:xfrm>
          <a:prstGeom prst="rect">
            <a:avLst/>
          </a:prstGeom>
        </p:spPr>
      </p:pic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for </a:t>
            </a:r>
            <a:r>
              <a:rPr kumimoji="1" lang="en-US" altLang="ja-JP" dirty="0" err="1" smtClean="0"/>
              <a:t>H</a:t>
            </a:r>
            <a:r>
              <a:rPr kumimoji="1" lang="en-US" altLang="ja-JP" baseline="-25000" dirty="0" err="1" smtClean="0"/>
              <a:t>inf</a:t>
            </a:r>
            <a:r>
              <a:rPr lang="en-US" altLang="ja-JP" baseline="-25000" dirty="0" smtClean="0"/>
              <a:t> </a:t>
            </a:r>
            <a:r>
              <a:rPr lang="ja-JP" altLang="en-US" dirty="0" smtClean="0"/>
              <a:t>≦</a:t>
            </a:r>
            <a:r>
              <a:rPr lang="en-US" altLang="ja-JP" dirty="0" smtClean="0"/>
              <a:t> m</a:t>
            </a:r>
            <a:r>
              <a:rPr lang="en-US" altLang="ja-JP" baseline="-25000" dirty="0" smtClean="0"/>
              <a:t>φ1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48264" y="1412776"/>
            <a:ext cx="20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7030A0"/>
                </a:solidFill>
              </a:rPr>
              <a:t>TH, </a:t>
            </a:r>
            <a:r>
              <a:rPr kumimoji="1" lang="en-US" altLang="ja-JP" sz="1600" dirty="0" err="1" smtClean="0">
                <a:solidFill>
                  <a:srgbClr val="7030A0"/>
                </a:solidFill>
              </a:rPr>
              <a:t>Kamada</a:t>
            </a:r>
            <a:r>
              <a:rPr kumimoji="1" lang="en-US" altLang="ja-JP" sz="1600" dirty="0" smtClean="0">
                <a:solidFill>
                  <a:srgbClr val="7030A0"/>
                </a:solidFill>
              </a:rPr>
              <a:t>, Takahashi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At the end of inflation, </a:t>
            </a:r>
          </a:p>
          <a:p>
            <a:pPr algn="ctr">
              <a:buNone/>
            </a:pPr>
            <a:r>
              <a:rPr kumimoji="1" lang="en-US" altLang="ja-JP" dirty="0" smtClean="0"/>
              <a:t>modulus starts to oscillate</a:t>
            </a:r>
          </a:p>
          <a:p>
            <a:pPr algn="ctr">
              <a:buNone/>
            </a:pPr>
            <a:r>
              <a:rPr lang="en-US" altLang="ja-JP" dirty="0" smtClean="0"/>
              <a:t>for </a:t>
            </a:r>
            <a:r>
              <a:rPr lang="en-US" altLang="ja-JP" dirty="0" err="1" smtClean="0">
                <a:solidFill>
                  <a:srgbClr val="FF0000"/>
                </a:solidFill>
              </a:rPr>
              <a:t>m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Inflaton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&gt; m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φ1</a:t>
            </a:r>
            <a:r>
              <a:rPr lang="en-US" altLang="ja-JP" dirty="0" smtClean="0"/>
              <a:t>.</a:t>
            </a:r>
            <a:endParaRPr lang="ja-JP" altLang="en-US" dirty="0" smtClean="0"/>
          </a:p>
          <a:p>
            <a:pPr algn="ctr">
              <a:buNone/>
            </a:pPr>
            <a:endParaRPr lang="en-US" altLang="ja-JP" dirty="0" smtClean="0"/>
          </a:p>
        </p:txBody>
      </p:sp>
      <p:sp>
        <p:nvSpPr>
          <p:cNvPr id="4" name="フリーフォーム 3"/>
          <p:cNvSpPr/>
          <p:nvPr/>
        </p:nvSpPr>
        <p:spPr>
          <a:xfrm>
            <a:off x="1136073" y="2695648"/>
            <a:ext cx="7252351" cy="2516623"/>
          </a:xfrm>
          <a:custGeom>
            <a:avLst/>
            <a:gdLst>
              <a:gd name="connsiteX0" fmla="*/ 0 w 7647709"/>
              <a:gd name="connsiteY0" fmla="*/ 0 h 2713182"/>
              <a:gd name="connsiteX1" fmla="*/ 1039091 w 7647709"/>
              <a:gd name="connsiteY1" fmla="*/ 2382982 h 2713182"/>
              <a:gd name="connsiteX2" fmla="*/ 4114800 w 7647709"/>
              <a:gd name="connsiteY2" fmla="*/ 1801091 h 2713182"/>
              <a:gd name="connsiteX3" fmla="*/ 6636327 w 7647709"/>
              <a:gd name="connsiteY3" fmla="*/ 2563091 h 2713182"/>
              <a:gd name="connsiteX4" fmla="*/ 7647709 w 7647709"/>
              <a:gd name="connsiteY4" fmla="*/ 2701637 h 271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7709" h="2713182">
                <a:moveTo>
                  <a:pt x="0" y="0"/>
                </a:moveTo>
                <a:cubicBezTo>
                  <a:pt x="176645" y="1041400"/>
                  <a:pt x="353291" y="2082800"/>
                  <a:pt x="1039091" y="2382982"/>
                </a:cubicBezTo>
                <a:cubicBezTo>
                  <a:pt x="1724891" y="2683164"/>
                  <a:pt x="3181927" y="1771073"/>
                  <a:pt x="4114800" y="1801091"/>
                </a:cubicBezTo>
                <a:cubicBezTo>
                  <a:pt x="5047673" y="1831109"/>
                  <a:pt x="6047509" y="2413000"/>
                  <a:pt x="6636327" y="2563091"/>
                </a:cubicBezTo>
                <a:cubicBezTo>
                  <a:pt x="7225145" y="2713182"/>
                  <a:pt x="7436427" y="2707409"/>
                  <a:pt x="7647709" y="27016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899592" y="2475967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755576" y="5428295"/>
            <a:ext cx="7480448" cy="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6804248" y="5572311"/>
            <a:ext cx="2020365" cy="304961"/>
          </a:xfrm>
          <a:prstGeom prst="rect">
            <a:avLst/>
          </a:prstGeom>
        </p:spPr>
      </p:pic>
      <p:sp>
        <p:nvSpPr>
          <p:cNvPr id="29" name="円/楕円 28"/>
          <p:cNvSpPr/>
          <p:nvPr/>
        </p:nvSpPr>
        <p:spPr>
          <a:xfrm>
            <a:off x="3707904" y="4293096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1537855" y="3810000"/>
            <a:ext cx="2050472" cy="1064491"/>
          </a:xfrm>
          <a:custGeom>
            <a:avLst/>
            <a:gdLst>
              <a:gd name="connsiteX0" fmla="*/ 0 w 2050472"/>
              <a:gd name="connsiteY0" fmla="*/ 0 h 1064491"/>
              <a:gd name="connsiteX1" fmla="*/ 609600 w 2050472"/>
              <a:gd name="connsiteY1" fmla="*/ 955964 h 1064491"/>
              <a:gd name="connsiteX2" fmla="*/ 2050472 w 2050472"/>
              <a:gd name="connsiteY2" fmla="*/ 651164 h 106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0472" h="1064491">
                <a:moveTo>
                  <a:pt x="0" y="0"/>
                </a:moveTo>
                <a:cubicBezTo>
                  <a:pt x="133927" y="423718"/>
                  <a:pt x="267855" y="847437"/>
                  <a:pt x="609600" y="955964"/>
                </a:cubicBezTo>
                <a:cubicBezTo>
                  <a:pt x="951345" y="1064491"/>
                  <a:pt x="1500908" y="857827"/>
                  <a:pt x="2050472" y="651164"/>
                </a:cubicBezTo>
              </a:path>
            </a:pathLst>
          </a:cu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2267744" y="4149080"/>
            <a:ext cx="630782" cy="291840"/>
          </a:xfrm>
          <a:prstGeom prst="rect">
            <a:avLst/>
          </a:prstGeom>
        </p:spPr>
      </p:pic>
      <p:pic>
        <p:nvPicPr>
          <p:cNvPr id="17" name="図 1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4427984" y="5962787"/>
            <a:ext cx="3024336" cy="63456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27584" y="5949280"/>
            <a:ext cx="3599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Energy (</a:t>
            </a:r>
            <a:r>
              <a:rPr kumimoji="1" lang="en-US" altLang="ja-JP" sz="3200" dirty="0" smtClean="0">
                <a:solidFill>
                  <a:srgbClr val="0070C0"/>
                </a:solidFill>
              </a:rPr>
              <a:t>matter-like</a:t>
            </a:r>
            <a:r>
              <a:rPr kumimoji="1" lang="en-US" altLang="ja-JP" sz="3200" dirty="0" smtClean="0"/>
              <a:t>):</a:t>
            </a:r>
            <a:endParaRPr kumimoji="1" lang="ja-JP" altLang="en-US" sz="3200" dirty="0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Moduli</a:t>
            </a:r>
            <a:r>
              <a:rPr kumimoji="1" lang="en-US" altLang="ja-JP" dirty="0" smtClean="0"/>
              <a:t> problem for </a:t>
            </a:r>
            <a:r>
              <a:rPr kumimoji="1" lang="en-US" altLang="ja-JP" dirty="0" err="1" smtClean="0"/>
              <a:t>H</a:t>
            </a:r>
            <a:r>
              <a:rPr kumimoji="1" lang="en-US" altLang="ja-JP" baseline="-25000" dirty="0" err="1" smtClean="0"/>
              <a:t>inf</a:t>
            </a:r>
            <a:r>
              <a:rPr lang="en-US" altLang="ja-JP" baseline="-25000" dirty="0" smtClean="0"/>
              <a:t> </a:t>
            </a:r>
            <a:r>
              <a:rPr lang="ja-JP" altLang="en-US" dirty="0" smtClean="0"/>
              <a:t>≦</a:t>
            </a:r>
            <a:r>
              <a:rPr lang="en-US" altLang="ja-JP" dirty="0" smtClean="0"/>
              <a:t> m</a:t>
            </a:r>
            <a:r>
              <a:rPr lang="en-US" altLang="ja-JP" baseline="-25000" dirty="0" smtClean="0"/>
              <a:t>φ1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48264" y="1412776"/>
            <a:ext cx="20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7030A0"/>
                </a:solidFill>
              </a:rPr>
              <a:t>TH, </a:t>
            </a:r>
            <a:r>
              <a:rPr kumimoji="1" lang="en-US" altLang="ja-JP" sz="1600" dirty="0" err="1" smtClean="0">
                <a:solidFill>
                  <a:srgbClr val="7030A0"/>
                </a:solidFill>
              </a:rPr>
              <a:t>Kamada</a:t>
            </a:r>
            <a:r>
              <a:rPr kumimoji="1" lang="en-US" altLang="ja-JP" sz="1600" dirty="0" smtClean="0">
                <a:solidFill>
                  <a:srgbClr val="7030A0"/>
                </a:solidFill>
              </a:rPr>
              <a:t>, Takahashi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427984" y="2689756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f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rom 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inflaton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decay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444208" y="3140968"/>
            <a:ext cx="93610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6948264" y="5013176"/>
            <a:ext cx="432048" cy="4320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2195736" y="4797152"/>
            <a:ext cx="295232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619672" y="2492896"/>
            <a:ext cx="208823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4" name="正方形/長方形 13"/>
          <p:cNvSpPr/>
          <p:nvPr/>
        </p:nvSpPr>
        <p:spPr>
          <a:xfrm>
            <a:off x="1907704" y="3645024"/>
            <a:ext cx="165618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>
            <a:off x="2339752" y="4653136"/>
            <a:ext cx="367240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6588224" y="4644752"/>
            <a:ext cx="504056" cy="838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2411760" y="2996952"/>
            <a:ext cx="3312368" cy="13681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6228184" y="4581128"/>
            <a:ext cx="792088" cy="288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1979712" y="3140968"/>
            <a:ext cx="5688632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/>
        </p:nvCxnSpPr>
        <p:spPr>
          <a:xfrm>
            <a:off x="2339752" y="1268760"/>
            <a:ext cx="4752528" cy="41764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547664" y="2780928"/>
            <a:ext cx="5616624" cy="2232248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7164288" y="5013176"/>
            <a:ext cx="288032" cy="28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6407434" y="3308791"/>
            <a:ext cx="20624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Moduli</a:t>
            </a:r>
            <a:r>
              <a:rPr lang="en-US" altLang="ja-JP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decay: </a:t>
            </a:r>
          </a:p>
          <a:p>
            <a:pPr algn="ctr"/>
            <a:r>
              <a:rPr lang="en-US" altLang="ja-JP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radiation</a:t>
            </a:r>
          </a:p>
          <a:p>
            <a:pPr algn="ctr"/>
            <a:r>
              <a:rPr lang="en-US" altLang="ja-JP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H = Γ</a:t>
            </a:r>
            <a:r>
              <a:rPr lang="en-US" altLang="ja-JP" sz="2400" b="1" baseline="-25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φ1</a:t>
            </a:r>
            <a:r>
              <a:rPr lang="en-US" altLang="ja-JP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ja-JP" alt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0" name="直線矢印コネクタ 39"/>
          <p:cNvCxnSpPr>
            <a:stCxn id="11" idx="2"/>
          </p:cNvCxnSpPr>
          <p:nvPr/>
        </p:nvCxnSpPr>
        <p:spPr>
          <a:xfrm flipH="1">
            <a:off x="7236296" y="4509120"/>
            <a:ext cx="20235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1550616" y="4221088"/>
            <a:ext cx="3539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92D050"/>
                </a:solidFill>
              </a:rPr>
              <a:t>At the end of inflation,</a:t>
            </a:r>
          </a:p>
          <a:p>
            <a:pPr algn="ctr"/>
            <a:r>
              <a:rPr lang="en-US" altLang="ja-JP" sz="2400" dirty="0" smtClean="0">
                <a:solidFill>
                  <a:srgbClr val="92D050"/>
                </a:solidFill>
              </a:rPr>
              <a:t>Modulus starts to oscillate</a:t>
            </a:r>
            <a:endParaRPr lang="ja-JP" altLang="en-US" sz="2400" dirty="0">
              <a:solidFill>
                <a:srgbClr val="92D050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411760" y="321297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356414" y="1268760"/>
            <a:ext cx="3754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/>
              <a:t>H</a:t>
            </a:r>
            <a:r>
              <a:rPr kumimoji="1" lang="en-US" altLang="ja-JP" sz="3200" baseline="-25000" dirty="0" err="1" smtClean="0"/>
              <a:t>inf</a:t>
            </a:r>
            <a:r>
              <a:rPr kumimoji="1" lang="en-US" altLang="ja-JP" sz="3200" dirty="0" smtClean="0"/>
              <a:t> </a:t>
            </a:r>
            <a:r>
              <a:rPr kumimoji="1" lang="ja-JP" altLang="en-US" sz="3200" dirty="0" smtClean="0"/>
              <a:t>≦</a:t>
            </a:r>
            <a:r>
              <a:rPr kumimoji="1" lang="en-US" altLang="ja-JP" sz="3200" dirty="0" smtClean="0"/>
              <a:t>m</a:t>
            </a:r>
            <a:r>
              <a:rPr kumimoji="1" lang="en-US" altLang="ja-JP" sz="3200" baseline="-25000" dirty="0" smtClean="0"/>
              <a:t>φ1</a:t>
            </a:r>
            <a:r>
              <a:rPr kumimoji="1" lang="en-US" altLang="ja-JP" sz="3200" dirty="0" smtClean="0"/>
              <a:t> </a:t>
            </a:r>
            <a:r>
              <a:rPr kumimoji="1" lang="ja-JP" altLang="en-US" sz="3200" dirty="0" smtClean="0"/>
              <a:t>＜ </a:t>
            </a:r>
            <a:r>
              <a:rPr kumimoji="1" lang="en-US" altLang="ja-JP" sz="3200" dirty="0" err="1" smtClean="0"/>
              <a:t>m</a:t>
            </a:r>
            <a:r>
              <a:rPr kumimoji="1" lang="en-US" altLang="ja-JP" sz="3200" baseline="-25000" dirty="0" err="1" smtClean="0"/>
              <a:t>inflaton</a:t>
            </a:r>
            <a:endParaRPr kumimoji="1" lang="ja-JP" altLang="en-US" sz="3200" baseline="-25000" dirty="0"/>
          </a:p>
        </p:txBody>
      </p:sp>
      <p:sp>
        <p:nvSpPr>
          <p:cNvPr id="26" name="角丸四角形 25"/>
          <p:cNvSpPr/>
          <p:nvPr/>
        </p:nvSpPr>
        <p:spPr>
          <a:xfrm>
            <a:off x="6156176" y="3284984"/>
            <a:ext cx="2376264" cy="122413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3491880" y="2564904"/>
            <a:ext cx="288032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4355976" y="1268760"/>
            <a:ext cx="3672408" cy="64807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Modulus decay in LVS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N</a:t>
            </a:r>
            <a:r>
              <a:rPr kumimoji="1" lang="en-US" altLang="ja-JP" dirty="0" smtClean="0"/>
              <a:t>o-scale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ctr">
              <a:buNone/>
            </a:pPr>
            <a:endParaRPr kumimoji="1" lang="en-US" altLang="ja-JP" dirty="0" smtClean="0"/>
          </a:p>
          <a:p>
            <a:pPr algn="ctr">
              <a:buNone/>
            </a:pPr>
            <a:endParaRPr kumimoji="1" lang="en-US" altLang="ja-JP" dirty="0" smtClean="0"/>
          </a:p>
          <a:p>
            <a:pPr algn="ctr">
              <a:buNone/>
            </a:pPr>
            <a:endParaRPr kumimoji="1" lang="en-US" altLang="ja-JP" dirty="0" smtClean="0"/>
          </a:p>
          <a:p>
            <a:pPr algn="ctr">
              <a:buNone/>
            </a:pPr>
            <a:endParaRPr lang="en-US" altLang="ja-JP" dirty="0" smtClean="0"/>
          </a:p>
          <a:p>
            <a:pPr algn="ctr">
              <a:buNone/>
            </a:pPr>
            <a:endParaRPr lang="en-US" altLang="ja-JP" sz="1050" dirty="0" smtClean="0"/>
          </a:p>
          <a:p>
            <a:pPr>
              <a:buNone/>
            </a:pPr>
            <a:endParaRPr kumimoji="1" lang="en-US" altLang="ja-JP" sz="1050" dirty="0" smtClean="0">
              <a:solidFill>
                <a:srgbClr val="00B050"/>
              </a:solidFill>
            </a:endParaRPr>
          </a:p>
          <a:p>
            <a:r>
              <a:rPr lang="en-US" altLang="ja-JP" dirty="0" smtClean="0">
                <a:solidFill>
                  <a:srgbClr val="00B050"/>
                </a:solidFill>
              </a:rPr>
              <a:t>z: Coefficient for </a:t>
            </a:r>
            <a:r>
              <a:rPr lang="en-US" altLang="ja-JP" dirty="0" err="1" smtClean="0">
                <a:solidFill>
                  <a:srgbClr val="00B050"/>
                </a:solidFill>
              </a:rPr>
              <a:t>higgsino</a:t>
            </a:r>
            <a:r>
              <a:rPr lang="en-US" altLang="ja-JP" dirty="0" smtClean="0">
                <a:solidFill>
                  <a:srgbClr val="00B050"/>
                </a:solidFill>
              </a:rPr>
              <a:t> mass (μ-term)</a:t>
            </a:r>
          </a:p>
          <a:p>
            <a:endParaRPr lang="en-US" altLang="ja-JP" sz="1050" dirty="0" smtClean="0"/>
          </a:p>
          <a:p>
            <a:r>
              <a:rPr lang="en-US" altLang="ja-JP" dirty="0" smtClean="0"/>
              <a:t>V= Re(T</a:t>
            </a:r>
            <a:r>
              <a:rPr lang="en-US" altLang="ja-JP" baseline="-25000" dirty="0" smtClean="0"/>
              <a:t>b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3/2 </a:t>
            </a:r>
            <a:r>
              <a:rPr lang="en-US" altLang="ja-JP" dirty="0" smtClean="0"/>
              <a:t> : Swiss-cheese CY volume</a:t>
            </a:r>
          </a:p>
          <a:p>
            <a:pPr>
              <a:buNone/>
            </a:pPr>
            <a:endParaRPr kumimoji="1" lang="en-US" altLang="ja-JP" sz="1050" dirty="0" smtClean="0">
              <a:solidFill>
                <a:srgbClr val="00B050"/>
              </a:solidFill>
            </a:endParaRPr>
          </a:p>
          <a:p>
            <a:r>
              <a:rPr kumimoji="1" lang="en-US" altLang="ja-JP" dirty="0" err="1" smtClean="0"/>
              <a:t>W</a:t>
            </a:r>
            <a:r>
              <a:rPr kumimoji="1" lang="en-US" altLang="ja-JP" baseline="-25000" dirty="0" err="1" smtClean="0"/>
              <a:t>matter</a:t>
            </a:r>
            <a:r>
              <a:rPr kumimoji="1" lang="en-US" altLang="ja-JP" dirty="0" smtClean="0"/>
              <a:t>: Yukawa-</a:t>
            </a:r>
            <a:r>
              <a:rPr lang="en-US" altLang="ja-JP" dirty="0" smtClean="0"/>
              <a:t>terms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for matter </a:t>
            </a:r>
            <a:r>
              <a:rPr lang="en-US" altLang="ja-JP" dirty="0" err="1" smtClean="0"/>
              <a:t>Q</a:t>
            </a:r>
            <a:r>
              <a:rPr lang="en-US" altLang="ja-JP" baseline="-25000" dirty="0" err="1" smtClean="0"/>
              <a:t>i</a:t>
            </a:r>
            <a:endParaRPr kumimoji="1" lang="en-US" altLang="ja-JP" baseline="-25000" dirty="0" smtClean="0"/>
          </a:p>
          <a:p>
            <a:endParaRPr kumimoji="1" lang="en-US" altLang="ja-JP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en-US" altLang="ja-JP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21" y="1844824"/>
            <a:ext cx="825473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68960"/>
            <a:ext cx="3575647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角丸四角形 5"/>
          <p:cNvSpPr/>
          <p:nvPr/>
        </p:nvSpPr>
        <p:spPr>
          <a:xfrm>
            <a:off x="107504" y="1556792"/>
            <a:ext cx="8784976" cy="230425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95736" y="2204864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b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99792" y="2204864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b</a:t>
            </a:r>
            <a:endParaRPr kumimoji="1" lang="ja-JP" altLang="en-US" sz="16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1780515" y="3763312"/>
            <a:ext cx="5023733" cy="818668"/>
          </a:xfrm>
          <a:prstGeom prst="rect">
            <a:avLst/>
          </a:prstGeom>
        </p:spPr>
      </p:pic>
      <p:pic>
        <p:nvPicPr>
          <p:cNvPr id="15" name="図 1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1264065" y="6048847"/>
            <a:ext cx="6755916" cy="739843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4572000" y="5949280"/>
            <a:ext cx="576064" cy="3600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Modulus decay into Higgs and </a:t>
            </a:r>
            <a:r>
              <a:rPr kumimoji="1" lang="en-US" altLang="ja-JP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axions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426" y="2258321"/>
            <a:ext cx="4975870" cy="131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Decay width</a:t>
            </a:r>
            <a:r>
              <a:rPr lang="ja-JP" altLang="en-US" dirty="0" smtClean="0">
                <a:solidFill>
                  <a:srgbClr val="0070C0"/>
                </a:solidFill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</a:rPr>
              <a:t>of modulus φ</a:t>
            </a:r>
            <a:r>
              <a:rPr lang="en-US" altLang="ja-JP" baseline="-25000" dirty="0" smtClean="0">
                <a:solidFill>
                  <a:srgbClr val="0070C0"/>
                </a:solidFill>
              </a:rPr>
              <a:t>1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endParaRPr lang="en-US" altLang="ja-JP" dirty="0" smtClean="0">
              <a:solidFill>
                <a:srgbClr val="0070C0"/>
              </a:solidFill>
            </a:endParaRPr>
          </a:p>
          <a:p>
            <a:endParaRPr kumimoji="1" lang="en-US" altLang="ja-JP" dirty="0" smtClean="0">
              <a:solidFill>
                <a:srgbClr val="0070C0"/>
              </a:solidFill>
            </a:endParaRPr>
          </a:p>
          <a:p>
            <a:endParaRPr kumimoji="1" lang="en-US" altLang="ja-JP" sz="1200" dirty="0" smtClean="0">
              <a:solidFill>
                <a:srgbClr val="0070C0"/>
              </a:solidFill>
            </a:endParaRPr>
          </a:p>
          <a:p>
            <a:r>
              <a:rPr kumimoji="1" lang="en-US" altLang="ja-JP" dirty="0" smtClean="0">
                <a:solidFill>
                  <a:srgbClr val="0070C0"/>
                </a:solidFill>
              </a:rPr>
              <a:t>Reheating temperature and branching to DR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201634"/>
            <a:ext cx="7200800" cy="153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8905" y="5877272"/>
            <a:ext cx="4165343" cy="81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角丸四角形 6"/>
          <p:cNvSpPr/>
          <p:nvPr/>
        </p:nvSpPr>
        <p:spPr>
          <a:xfrm>
            <a:off x="2483768" y="5877272"/>
            <a:ext cx="4176464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algn="ctr">
              <a:buNone/>
            </a:pPr>
            <a:r>
              <a:rPr lang="en-US" altLang="ja-JP" dirty="0" err="1" smtClean="0"/>
              <a:t>n</a:t>
            </a:r>
            <a:r>
              <a:rPr lang="en-US" altLang="ja-JP" baseline="-25000" dirty="0" err="1" smtClean="0"/>
              <a:t>H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: The total number of Higgs </a:t>
            </a:r>
            <a:r>
              <a:rPr lang="en-US" altLang="ja-JP" dirty="0" err="1" smtClean="0"/>
              <a:t>multiplets</a:t>
            </a:r>
            <a:endParaRPr lang="en-US" altLang="ja-JP" baseline="-25000" dirty="0" smtClean="0"/>
          </a:p>
          <a:p>
            <a:pPr algn="ctr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z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ja-JP" altLang="en-US" dirty="0" smtClean="0">
                <a:solidFill>
                  <a:srgbClr val="FF0000"/>
                </a:solidFill>
              </a:rPr>
              <a:t>⇔ </a:t>
            </a:r>
            <a:r>
              <a:rPr lang="en-US" altLang="ja-JP" dirty="0" err="1" smtClean="0">
                <a:solidFill>
                  <a:srgbClr val="FF0000"/>
                </a:solidFill>
              </a:rPr>
              <a:t>n</a:t>
            </a:r>
            <a:r>
              <a:rPr lang="en-US" altLang="ja-JP" baseline="-25000" dirty="0" err="1" smtClean="0">
                <a:solidFill>
                  <a:srgbClr val="FF0000"/>
                </a:solidFill>
              </a:rPr>
              <a:t>H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r>
              <a:rPr kumimoji="1" lang="en-US" altLang="ja-JP" dirty="0" smtClean="0">
                <a:solidFill>
                  <a:srgbClr val="0070C0"/>
                </a:solidFill>
              </a:rPr>
              <a:t>Decay width</a:t>
            </a:r>
            <a:r>
              <a:rPr lang="ja-JP" altLang="en-US" dirty="0" smtClean="0">
                <a:solidFill>
                  <a:srgbClr val="0070C0"/>
                </a:solidFill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</a:rPr>
              <a:t>of modulus φ</a:t>
            </a:r>
            <a:r>
              <a:rPr lang="en-US" altLang="ja-JP" baseline="-25000" dirty="0" smtClean="0">
                <a:solidFill>
                  <a:srgbClr val="0070C0"/>
                </a:solidFill>
              </a:rPr>
              <a:t>1</a:t>
            </a:r>
            <a:r>
              <a:rPr lang="en-US" altLang="ja-JP" dirty="0" smtClean="0">
                <a:solidFill>
                  <a:srgbClr val="0070C0"/>
                </a:solidFill>
              </a:rPr>
              <a:t> with z=1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endParaRPr lang="en-US" altLang="ja-JP" dirty="0" smtClean="0">
              <a:solidFill>
                <a:srgbClr val="0070C0"/>
              </a:solidFill>
            </a:endParaRPr>
          </a:p>
          <a:p>
            <a:endParaRPr kumimoji="1" lang="en-US" altLang="ja-JP" dirty="0" smtClean="0">
              <a:solidFill>
                <a:srgbClr val="0070C0"/>
              </a:solidFill>
            </a:endParaRPr>
          </a:p>
          <a:p>
            <a:endParaRPr kumimoji="1" lang="en-US" altLang="ja-JP" sz="1200" dirty="0" smtClean="0">
              <a:solidFill>
                <a:srgbClr val="0070C0"/>
              </a:solidFill>
            </a:endParaRPr>
          </a:p>
          <a:p>
            <a:r>
              <a:rPr lang="en-US" altLang="ja-JP" dirty="0" smtClean="0">
                <a:solidFill>
                  <a:srgbClr val="0070C0"/>
                </a:solidFill>
              </a:rPr>
              <a:t>Partial decay width to DR with z=1</a:t>
            </a:r>
          </a:p>
          <a:p>
            <a:endParaRPr kumimoji="1" lang="en-US" altLang="ja-JP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ja-JP" sz="4400" dirty="0" smtClean="0"/>
              <a:t>If there are additional </a:t>
            </a:r>
            <a:r>
              <a:rPr lang="en-US" altLang="ja-JP" sz="4400" dirty="0" err="1" smtClean="0"/>
              <a:t>Higgses</a:t>
            </a:r>
            <a:r>
              <a:rPr lang="en-US" altLang="ja-JP" sz="4400" dirty="0" smtClean="0"/>
              <a:t>,…</a:t>
            </a:r>
            <a:endParaRPr lang="ja-JP" altLang="en-US" sz="4400" dirty="0"/>
          </a:p>
        </p:txBody>
      </p:sp>
      <p:pic>
        <p:nvPicPr>
          <p:cNvPr id="16" name="図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871744" y="5589240"/>
            <a:ext cx="2323095" cy="763316"/>
          </a:xfrm>
          <a:prstGeom prst="rect">
            <a:avLst/>
          </a:prstGeom>
        </p:spPr>
      </p:pic>
      <p:pic>
        <p:nvPicPr>
          <p:cNvPr id="8" name="図 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839771" y="3573016"/>
            <a:ext cx="2659539" cy="891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58044"/>
            <a:ext cx="54578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Dark radiation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z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n</a:t>
            </a:r>
            <a:r>
              <a:rPr lang="en-US" altLang="ja-JP" baseline="-25000" dirty="0" err="1" smtClean="0"/>
              <a:t>H</a:t>
            </a:r>
            <a:r>
              <a:rPr lang="en-US" altLang="ja-JP" dirty="0" smtClean="0"/>
              <a:t>=1)</a:t>
            </a:r>
            <a:endParaRPr kumimoji="1" lang="ja-JP" altLang="en-US" baseline="-25000" dirty="0"/>
          </a:p>
        </p:txBody>
      </p:sp>
      <p:sp>
        <p:nvSpPr>
          <p:cNvPr id="7" name="円/楕円 6"/>
          <p:cNvSpPr/>
          <p:nvPr/>
        </p:nvSpPr>
        <p:spPr>
          <a:xfrm>
            <a:off x="6156176" y="4509120"/>
            <a:ext cx="360040" cy="36004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437112"/>
            <a:ext cx="155217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角丸四角形 9"/>
          <p:cNvSpPr/>
          <p:nvPr/>
        </p:nvSpPr>
        <p:spPr>
          <a:xfrm>
            <a:off x="6876256" y="4437112"/>
            <a:ext cx="1728192" cy="432048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28856" y="6021288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err="1" smtClean="0"/>
              <a:t>m</a:t>
            </a:r>
            <a:r>
              <a:rPr kumimoji="1" lang="en-US" altLang="ja-JP" sz="2800" baseline="-25000" dirty="0" err="1" smtClean="0"/>
              <a:t>φ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～ </a:t>
            </a:r>
            <a:r>
              <a:rPr kumimoji="1" lang="en-US" altLang="ja-JP" sz="2800" dirty="0" smtClean="0"/>
              <a:t>V</a:t>
            </a:r>
            <a:r>
              <a:rPr kumimoji="1" lang="en-US" altLang="ja-JP" sz="2800" baseline="30000" dirty="0" smtClean="0"/>
              <a:t>-3/2</a:t>
            </a:r>
            <a:endParaRPr kumimoji="1" lang="ja-JP" altLang="en-US" sz="2800" baseline="30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52907" y="378904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B050"/>
                </a:solidFill>
              </a:rPr>
              <a:t>ΔN</a:t>
            </a:r>
            <a:r>
              <a:rPr kumimoji="1" lang="en-US" altLang="ja-JP" sz="2400" baseline="-25000" dirty="0" err="1" smtClean="0">
                <a:solidFill>
                  <a:srgbClr val="00B050"/>
                </a:solidFill>
              </a:rPr>
              <a:t>eff</a:t>
            </a:r>
            <a:r>
              <a:rPr lang="en-US" altLang="ja-JP" sz="2400" baseline="-25000" dirty="0" smtClean="0">
                <a:solidFill>
                  <a:srgbClr val="00B050"/>
                </a:solidFill>
              </a:rPr>
              <a:t> </a:t>
            </a:r>
            <a:r>
              <a:rPr lang="en-US" altLang="ja-JP" sz="2400" baseline="30000" dirty="0" err="1" smtClean="0">
                <a:solidFill>
                  <a:srgbClr val="00B050"/>
                </a:solidFill>
              </a:rPr>
              <a:t>obs</a:t>
            </a:r>
            <a:r>
              <a:rPr lang="en-US" altLang="ja-JP" sz="2400" dirty="0" smtClean="0">
                <a:solidFill>
                  <a:srgbClr val="00B050"/>
                </a:solidFill>
              </a:rPr>
              <a:t> </a:t>
            </a:r>
            <a:r>
              <a:rPr lang="ja-JP" altLang="en-US" sz="2400" dirty="0" smtClean="0">
                <a:solidFill>
                  <a:srgbClr val="00B050"/>
                </a:solidFill>
              </a:rPr>
              <a:t>～ </a:t>
            </a:r>
            <a:r>
              <a:rPr lang="en-US" altLang="ja-JP" sz="2400" dirty="0" smtClean="0">
                <a:solidFill>
                  <a:srgbClr val="00B050"/>
                </a:solidFill>
              </a:rPr>
              <a:t>1</a:t>
            </a:r>
            <a:endParaRPr kumimoji="1" lang="ja-JP" altLang="en-US" sz="2400" baseline="-25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Gauge-Higgs Unification in SUSY?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ja-JP" dirty="0" smtClean="0"/>
              <a:t>We have </a:t>
            </a:r>
            <a:r>
              <a:rPr lang="en-US" altLang="ja-JP" sz="4400" b="1" dirty="0" smtClean="0">
                <a:solidFill>
                  <a:srgbClr val="FF0000"/>
                </a:solidFill>
              </a:rPr>
              <a:t>z </a:t>
            </a:r>
            <a:r>
              <a:rPr lang="ja-JP" altLang="en-US" sz="4400" b="1" dirty="0" smtClean="0">
                <a:solidFill>
                  <a:srgbClr val="FF0000"/>
                </a:solidFill>
              </a:rPr>
              <a:t>～</a:t>
            </a:r>
            <a:r>
              <a:rPr lang="en-US" altLang="ja-JP" sz="4400" b="1" dirty="0" smtClean="0">
                <a:solidFill>
                  <a:srgbClr val="FF0000"/>
                </a:solidFill>
              </a:rPr>
              <a:t> 1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tanβ</a:t>
            </a:r>
            <a:r>
              <a:rPr lang="en-US" altLang="ja-JP" dirty="0" smtClean="0"/>
              <a:t> 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1),</a:t>
            </a:r>
          </a:p>
          <a:p>
            <a:pPr algn="ctr">
              <a:buNone/>
            </a:pPr>
            <a:endParaRPr kumimoji="1" lang="en-US" altLang="ja-JP" sz="1050" dirty="0" smtClean="0"/>
          </a:p>
          <a:p>
            <a:pPr algn="ctr">
              <a:buNone/>
            </a:pPr>
            <a:r>
              <a:rPr kumimoji="1" lang="en-US" altLang="ja-JP" dirty="0" smtClean="0"/>
              <a:t>if  </a:t>
            </a:r>
            <a:r>
              <a:rPr kumimoji="1" lang="en-US" altLang="ja-JP" dirty="0" smtClean="0">
                <a:solidFill>
                  <a:srgbClr val="00B050"/>
                </a:solidFill>
              </a:rPr>
              <a:t>K </a:t>
            </a:r>
            <a:r>
              <a:rPr kumimoji="1" lang="ja-JP" altLang="en-US" dirty="0" smtClean="0">
                <a:solidFill>
                  <a:srgbClr val="00B050"/>
                </a:solidFill>
              </a:rPr>
              <a:t>～</a:t>
            </a:r>
            <a:r>
              <a:rPr kumimoji="1" lang="en-US" altLang="ja-JP" dirty="0" smtClean="0">
                <a:solidFill>
                  <a:srgbClr val="00B050"/>
                </a:solidFill>
              </a:rPr>
              <a:t>|</a:t>
            </a:r>
            <a:r>
              <a:rPr kumimoji="1" lang="en-US" altLang="ja-JP" dirty="0" err="1" smtClean="0">
                <a:solidFill>
                  <a:srgbClr val="00B050"/>
                </a:solidFill>
              </a:rPr>
              <a:t>H</a:t>
            </a:r>
            <a:r>
              <a:rPr kumimoji="1" lang="en-US" altLang="ja-JP" baseline="-25000" dirty="0" err="1" smtClean="0">
                <a:solidFill>
                  <a:srgbClr val="00B050"/>
                </a:solidFill>
              </a:rPr>
              <a:t>u</a:t>
            </a:r>
            <a:r>
              <a:rPr kumimoji="1" lang="en-US" altLang="ja-JP" dirty="0" smtClean="0">
                <a:solidFill>
                  <a:srgbClr val="00B050"/>
                </a:solidFill>
              </a:rPr>
              <a:t> + </a:t>
            </a:r>
            <a:r>
              <a:rPr kumimoji="1" lang="en-US" altLang="ja-JP" dirty="0" err="1" smtClean="0">
                <a:solidFill>
                  <a:srgbClr val="00B050"/>
                </a:solidFill>
              </a:rPr>
              <a:t>H</a:t>
            </a:r>
            <a:r>
              <a:rPr kumimoji="1" lang="en-US" altLang="ja-JP" baseline="-25000" dirty="0" err="1" smtClean="0">
                <a:solidFill>
                  <a:srgbClr val="00B050"/>
                </a:solidFill>
              </a:rPr>
              <a:t>d</a:t>
            </a:r>
            <a:r>
              <a:rPr lang="en-US" altLang="ja-JP" baseline="30000" dirty="0" smtClean="0">
                <a:solidFill>
                  <a:srgbClr val="00B050"/>
                </a:solidFill>
              </a:rPr>
              <a:t>†</a:t>
            </a:r>
            <a:r>
              <a:rPr lang="en-US" altLang="ja-JP" dirty="0" smtClean="0">
                <a:solidFill>
                  <a:srgbClr val="00B050"/>
                </a:solidFill>
              </a:rPr>
              <a:t>|</a:t>
            </a:r>
            <a:r>
              <a:rPr lang="en-US" altLang="ja-JP" baseline="30000" dirty="0" smtClean="0">
                <a:solidFill>
                  <a:srgbClr val="00B050"/>
                </a:solidFill>
              </a:rPr>
              <a:t>2 </a:t>
            </a:r>
            <a:r>
              <a:rPr lang="en-US" altLang="ja-JP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/>
              <a:t>with a shift symmetry</a:t>
            </a:r>
            <a:r>
              <a:rPr lang="ja-JP" altLang="en-US" baseline="30000" dirty="0" smtClean="0"/>
              <a:t> 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algn="ctr">
              <a:buNone/>
            </a:pPr>
            <a:endParaRPr lang="en-US" altLang="ja-JP" sz="1050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en-US" altLang="ja-JP" dirty="0" err="1" smtClean="0">
                <a:solidFill>
                  <a:srgbClr val="0070C0"/>
                </a:solidFill>
              </a:rPr>
              <a:t>H</a:t>
            </a:r>
            <a:r>
              <a:rPr lang="en-US" altLang="ja-JP" baseline="-25000" dirty="0" err="1" smtClean="0">
                <a:solidFill>
                  <a:srgbClr val="0070C0"/>
                </a:solidFill>
              </a:rPr>
              <a:t>u</a:t>
            </a:r>
            <a:r>
              <a:rPr lang="en-US" altLang="ja-JP" dirty="0" smtClean="0">
                <a:solidFill>
                  <a:srgbClr val="0070C0"/>
                </a:solidFill>
              </a:rPr>
              <a:t> </a:t>
            </a:r>
            <a:r>
              <a:rPr lang="ja-JP" altLang="en-US" dirty="0" smtClean="0">
                <a:solidFill>
                  <a:srgbClr val="0070C0"/>
                </a:solidFill>
              </a:rPr>
              <a:t>→ </a:t>
            </a:r>
            <a:r>
              <a:rPr lang="en-US" altLang="ja-JP" dirty="0" err="1" smtClean="0">
                <a:solidFill>
                  <a:srgbClr val="0070C0"/>
                </a:solidFill>
              </a:rPr>
              <a:t>H</a:t>
            </a:r>
            <a:r>
              <a:rPr lang="en-US" altLang="ja-JP" baseline="-25000" dirty="0" err="1" smtClean="0">
                <a:solidFill>
                  <a:srgbClr val="0070C0"/>
                </a:solidFill>
              </a:rPr>
              <a:t>u</a:t>
            </a:r>
            <a:r>
              <a:rPr lang="en-US" altLang="ja-JP" dirty="0" smtClean="0">
                <a:solidFill>
                  <a:srgbClr val="0070C0"/>
                </a:solidFill>
              </a:rPr>
              <a:t> + </a:t>
            </a:r>
            <a:r>
              <a:rPr lang="en-US" altLang="ja-JP" dirty="0" err="1" smtClean="0">
                <a:solidFill>
                  <a:srgbClr val="0070C0"/>
                </a:solidFill>
              </a:rPr>
              <a:t>ic</a:t>
            </a:r>
            <a:r>
              <a:rPr lang="en-US" altLang="ja-JP" dirty="0" smtClean="0">
                <a:solidFill>
                  <a:srgbClr val="0070C0"/>
                </a:solidFill>
              </a:rPr>
              <a:t>,   </a:t>
            </a:r>
            <a:r>
              <a:rPr lang="en-US" altLang="ja-JP" dirty="0" err="1" smtClean="0">
                <a:solidFill>
                  <a:srgbClr val="0070C0"/>
                </a:solidFill>
              </a:rPr>
              <a:t>H</a:t>
            </a:r>
            <a:r>
              <a:rPr lang="en-US" altLang="ja-JP" baseline="-25000" dirty="0" err="1" smtClean="0">
                <a:solidFill>
                  <a:srgbClr val="0070C0"/>
                </a:solidFill>
              </a:rPr>
              <a:t>d</a:t>
            </a:r>
            <a:r>
              <a:rPr lang="en-US" altLang="ja-JP" dirty="0" smtClean="0">
                <a:solidFill>
                  <a:srgbClr val="0070C0"/>
                </a:solidFill>
              </a:rPr>
              <a:t> </a:t>
            </a:r>
            <a:r>
              <a:rPr lang="ja-JP" altLang="en-US" dirty="0" smtClean="0">
                <a:solidFill>
                  <a:srgbClr val="0070C0"/>
                </a:solidFill>
              </a:rPr>
              <a:t>→ </a:t>
            </a:r>
            <a:r>
              <a:rPr lang="en-US" altLang="ja-JP" dirty="0" err="1" smtClean="0">
                <a:solidFill>
                  <a:srgbClr val="0070C0"/>
                </a:solidFill>
              </a:rPr>
              <a:t>H</a:t>
            </a:r>
            <a:r>
              <a:rPr lang="en-US" altLang="ja-JP" baseline="-25000" dirty="0" err="1" smtClean="0">
                <a:solidFill>
                  <a:srgbClr val="0070C0"/>
                </a:solidFill>
              </a:rPr>
              <a:t>d</a:t>
            </a:r>
            <a:r>
              <a:rPr lang="en-US" altLang="ja-JP" dirty="0" smtClean="0">
                <a:solidFill>
                  <a:srgbClr val="0070C0"/>
                </a:solidFill>
              </a:rPr>
              <a:t> + </a:t>
            </a:r>
            <a:r>
              <a:rPr lang="en-US" altLang="ja-JP" dirty="0" err="1" smtClean="0">
                <a:solidFill>
                  <a:srgbClr val="0070C0"/>
                </a:solidFill>
              </a:rPr>
              <a:t>ic</a:t>
            </a:r>
            <a:r>
              <a:rPr lang="en-US" altLang="ja-JP" dirty="0" smtClean="0">
                <a:solidFill>
                  <a:srgbClr val="0070C0"/>
                </a:solidFill>
              </a:rPr>
              <a:t>.</a:t>
            </a:r>
          </a:p>
          <a:p>
            <a:pPr algn="ctr">
              <a:buNone/>
            </a:pPr>
            <a:r>
              <a:rPr lang="en-US" altLang="ja-JP" dirty="0" smtClean="0"/>
              <a:t> </a:t>
            </a:r>
          </a:p>
        </p:txBody>
      </p:sp>
      <p:pic>
        <p:nvPicPr>
          <p:cNvPr id="5" name="図 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411760" y="4653136"/>
            <a:ext cx="3996815" cy="12241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158605" y="1196752"/>
            <a:ext cx="143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7030A0"/>
                </a:solidFill>
              </a:rPr>
              <a:t>Hebecker</a:t>
            </a:r>
            <a:r>
              <a:rPr kumimoji="1" lang="en-US" altLang="ja-JP" sz="1600" dirty="0" smtClean="0">
                <a:solidFill>
                  <a:srgbClr val="7030A0"/>
                </a:solidFill>
              </a:rPr>
              <a:t> et al.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19872" y="6237312"/>
            <a:ext cx="2782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B050"/>
                </a:solidFill>
              </a:rPr>
              <a:t>Non-</a:t>
            </a:r>
            <a:r>
              <a:rPr kumimoji="1" lang="en-US" altLang="ja-JP" sz="2400" dirty="0" err="1" smtClean="0">
                <a:solidFill>
                  <a:srgbClr val="00B050"/>
                </a:solidFill>
              </a:rPr>
              <a:t>chiral</a:t>
            </a:r>
            <a:r>
              <a:rPr kumimoji="1" lang="en-US" altLang="ja-JP" sz="2400" dirty="0" smtClean="0">
                <a:solidFill>
                  <a:srgbClr val="00B050"/>
                </a:solidFill>
              </a:rPr>
              <a:t> Higgs pair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pic>
        <p:nvPicPr>
          <p:cNvPr id="8" name="図 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7308304" y="4941168"/>
            <a:ext cx="1512168" cy="595291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252028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Dark matter: Wino</a:t>
            </a:r>
            <a:br>
              <a:rPr kumimoji="1" lang="en-US" altLang="ja-JP" dirty="0" smtClean="0"/>
            </a:br>
            <a:r>
              <a:rPr lang="en-US" altLang="ja-JP" dirty="0" smtClean="0"/>
              <a:t>(With assumed R-parity)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214625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DM: Motivation for SUSY</a:t>
            </a:r>
            <a:endParaRPr kumimoji="1" lang="ja-JP" altLang="en-US" dirty="0"/>
          </a:p>
        </p:txBody>
      </p:sp>
      <p:pic>
        <p:nvPicPr>
          <p:cNvPr id="1026" name="Picture 2" descr="C:\Users\Tetsutaro Higaki\物理\セミナー\pictures\susy_partic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146186" cy="4706863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899592" y="6264696"/>
            <a:ext cx="3240360" cy="4766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R-parity(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Superpartner</a:t>
            </a:r>
            <a:r>
              <a:rPr kumimoji="1" lang="en-US" altLang="ja-JP" dirty="0" smtClean="0">
                <a:solidFill>
                  <a:srgbClr val="FF0000"/>
                </a:solidFill>
              </a:rPr>
              <a:t>)= -1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87918" y="6309320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R-parity(SM-particles)= +1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987824" y="5445224"/>
            <a:ext cx="432048" cy="36004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75656" y="3789040"/>
            <a:ext cx="1917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70C0"/>
                </a:solidFill>
              </a:rPr>
              <a:t>DM = Wino </a:t>
            </a:r>
          </a:p>
          <a:p>
            <a:r>
              <a:rPr kumimoji="1" lang="en-US" altLang="ja-JP" sz="2800" dirty="0" smtClean="0">
                <a:solidFill>
                  <a:srgbClr val="0070C0"/>
                </a:solidFill>
              </a:rPr>
              <a:t>is assumed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6156176" y="5085184"/>
            <a:ext cx="576064" cy="28803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3491880" y="5373216"/>
            <a:ext cx="2664296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Modulus decay into Wino DM</a:t>
            </a:r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1459587" y="3492297"/>
            <a:ext cx="180020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3259787" y="2772217"/>
            <a:ext cx="1512168" cy="72008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259787" y="3492297"/>
            <a:ext cx="1512168" cy="648072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531595" y="3708321"/>
            <a:ext cx="591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φ</a:t>
            </a:r>
            <a:r>
              <a:rPr lang="en-US" altLang="ja-JP" sz="3200" baseline="-25000" dirty="0" smtClean="0"/>
              <a:t>1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47864" y="2348880"/>
            <a:ext cx="58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/>
              <a:t>H</a:t>
            </a:r>
            <a:r>
              <a:rPr lang="en-US" altLang="ja-JP" sz="3200" baseline="-25000" dirty="0" err="1" smtClean="0"/>
              <a:t>u</a:t>
            </a:r>
            <a:endParaRPr kumimoji="1"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31795" y="3996353"/>
            <a:ext cx="647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/>
              <a:t>H</a:t>
            </a:r>
            <a:r>
              <a:rPr lang="en-US" altLang="ja-JP" sz="3200" baseline="-25000" dirty="0" err="1" smtClean="0"/>
              <a:t>d</a:t>
            </a:r>
            <a:r>
              <a:rPr lang="en-US" altLang="ja-JP" sz="3200" baseline="-25000" dirty="0" smtClean="0"/>
              <a:t> </a:t>
            </a:r>
            <a:endParaRPr kumimoji="1" lang="ja-JP" altLang="en-US" sz="3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348019" y="3132257"/>
            <a:ext cx="1672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Br = O(1)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Modulus decay into Wino DM</a:t>
            </a:r>
            <a:endParaRPr kumimoji="1" lang="ja-JP" altLang="en-US" dirty="0"/>
          </a:p>
        </p:txBody>
      </p:sp>
      <p:cxnSp>
        <p:nvCxnSpPr>
          <p:cNvPr id="31" name="直線コネクタ 30"/>
          <p:cNvCxnSpPr/>
          <p:nvPr/>
        </p:nvCxnSpPr>
        <p:spPr>
          <a:xfrm>
            <a:off x="2195736" y="2367603"/>
            <a:ext cx="144016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2195736" y="4239811"/>
            <a:ext cx="144016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1619672" y="2079571"/>
            <a:ext cx="58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/>
              <a:t>H</a:t>
            </a:r>
            <a:r>
              <a:rPr lang="en-US" altLang="ja-JP" sz="3200" baseline="-25000" dirty="0" err="1" smtClean="0"/>
              <a:t>u</a:t>
            </a:r>
            <a:endParaRPr kumimoji="1" lang="ja-JP" altLang="en-US" sz="3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619672" y="4023787"/>
            <a:ext cx="647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err="1" smtClean="0"/>
              <a:t>H</a:t>
            </a:r>
            <a:r>
              <a:rPr lang="en-US" altLang="ja-JP" sz="3200" baseline="-25000" dirty="0" err="1" smtClean="0"/>
              <a:t>d</a:t>
            </a:r>
            <a:r>
              <a:rPr lang="en-US" altLang="ja-JP" sz="3200" baseline="-25000" dirty="0" smtClean="0"/>
              <a:t> </a:t>
            </a:r>
            <a:endParaRPr kumimoji="1" lang="ja-JP" altLang="en-US" sz="3200" dirty="0"/>
          </a:p>
        </p:txBody>
      </p:sp>
      <p:cxnSp>
        <p:nvCxnSpPr>
          <p:cNvPr id="35" name="直線コネクタ 34"/>
          <p:cNvCxnSpPr/>
          <p:nvPr/>
        </p:nvCxnSpPr>
        <p:spPr>
          <a:xfrm flipV="1">
            <a:off x="3635896" y="1916832"/>
            <a:ext cx="1512168" cy="450771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3563888" y="2367603"/>
            <a:ext cx="792088" cy="216024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6300192" y="2988241"/>
            <a:ext cx="21932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/>
              <a:t>Br = O(0.01)</a:t>
            </a:r>
          </a:p>
          <a:p>
            <a:pPr algn="ctr"/>
            <a:r>
              <a:rPr lang="ja-JP" altLang="en-US" sz="3200" dirty="0" smtClean="0"/>
              <a:t>～</a:t>
            </a:r>
            <a:r>
              <a:rPr lang="en-US" altLang="ja-JP" sz="3200" dirty="0" smtClean="0"/>
              <a:t>1/</a:t>
            </a:r>
            <a:r>
              <a:rPr lang="en-US" altLang="ja-JP" sz="3200" dirty="0" err="1" smtClean="0"/>
              <a:t>N</a:t>
            </a:r>
            <a:r>
              <a:rPr lang="en-US" altLang="ja-JP" sz="3200" baseline="-25000" dirty="0" err="1" smtClean="0"/>
              <a:t>channel</a:t>
            </a:r>
            <a:endParaRPr kumimoji="1" lang="ja-JP" altLang="en-US" sz="3200" baseline="-25000" dirty="0"/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3707904" y="3861048"/>
            <a:ext cx="1440160" cy="378763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635896" y="4239811"/>
            <a:ext cx="792088" cy="216024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図 3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5364088" y="3645024"/>
            <a:ext cx="575703" cy="378042"/>
          </a:xfrm>
          <a:prstGeom prst="rect">
            <a:avLst/>
          </a:prstGeom>
        </p:spPr>
      </p:pic>
      <p:pic>
        <p:nvPicPr>
          <p:cNvPr id="41" name="図 40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5292080" y="1772816"/>
            <a:ext cx="575703" cy="378042"/>
          </a:xfrm>
          <a:prstGeom prst="rect">
            <a:avLst/>
          </a:prstGeom>
        </p:spPr>
      </p:pic>
      <p:pic>
        <p:nvPicPr>
          <p:cNvPr id="42" name="図 4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3693580" y="2653471"/>
            <a:ext cx="395323" cy="378041"/>
          </a:xfrm>
          <a:prstGeom prst="rect">
            <a:avLst/>
          </a:prstGeom>
        </p:spPr>
      </p:pic>
      <p:pic>
        <p:nvPicPr>
          <p:cNvPr id="43" name="図 4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3775709" y="4507733"/>
            <a:ext cx="378040" cy="413684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4355976" y="4293096"/>
            <a:ext cx="1523187" cy="930185"/>
            <a:chOff x="4355976" y="4455835"/>
            <a:chExt cx="1523187" cy="930185"/>
          </a:xfrm>
        </p:grpSpPr>
        <p:cxnSp>
          <p:nvCxnSpPr>
            <p:cNvPr id="57" name="直線コネクタ 56"/>
            <p:cNvCxnSpPr/>
            <p:nvPr/>
          </p:nvCxnSpPr>
          <p:spPr>
            <a:xfrm>
              <a:off x="4788024" y="4743867"/>
              <a:ext cx="504056" cy="144016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円/楕円 57"/>
            <p:cNvSpPr/>
            <p:nvPr/>
          </p:nvSpPr>
          <p:spPr>
            <a:xfrm>
              <a:off x="4355976" y="4455835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2" name="直線コネクタ 71"/>
            <p:cNvCxnSpPr/>
            <p:nvPr/>
          </p:nvCxnSpPr>
          <p:spPr>
            <a:xfrm flipH="1">
              <a:off x="4355976" y="4869160"/>
              <a:ext cx="63272" cy="404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4572000" y="4869160"/>
              <a:ext cx="0" cy="3413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>
              <a:off x="4716016" y="4869160"/>
              <a:ext cx="144016" cy="3413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図 74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 cstate="print">
              <a:lum/>
            </a:blip>
            <a:stretch>
              <a:fillRect/>
            </a:stretch>
          </p:blipFill>
          <p:spPr>
            <a:xfrm>
              <a:off x="5303460" y="5007978"/>
              <a:ext cx="575703" cy="378042"/>
            </a:xfrm>
            <a:prstGeom prst="rect">
              <a:avLst/>
            </a:prstGeom>
          </p:spPr>
        </p:pic>
      </p:grpSp>
      <p:grpSp>
        <p:nvGrpSpPr>
          <p:cNvPr id="29" name="グループ化 28"/>
          <p:cNvGrpSpPr/>
          <p:nvPr/>
        </p:nvGrpSpPr>
        <p:grpSpPr>
          <a:xfrm>
            <a:off x="4283968" y="2420888"/>
            <a:ext cx="1655823" cy="773365"/>
            <a:chOff x="4283968" y="2583627"/>
            <a:chExt cx="1655823" cy="773365"/>
          </a:xfrm>
        </p:grpSpPr>
        <p:cxnSp>
          <p:nvCxnSpPr>
            <p:cNvPr id="24" name="直線コネクタ 23"/>
            <p:cNvCxnSpPr/>
            <p:nvPr/>
          </p:nvCxnSpPr>
          <p:spPr>
            <a:xfrm>
              <a:off x="4716016" y="2871659"/>
              <a:ext cx="504056" cy="144016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円/楕円 22"/>
            <p:cNvSpPr/>
            <p:nvPr/>
          </p:nvSpPr>
          <p:spPr>
            <a:xfrm>
              <a:off x="4283968" y="2583627"/>
              <a:ext cx="432048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>
              <a:stCxn id="23" idx="3"/>
            </p:cNvCxnSpPr>
            <p:nvPr/>
          </p:nvCxnSpPr>
          <p:spPr>
            <a:xfrm flipH="1">
              <a:off x="4283968" y="2952403"/>
              <a:ext cx="63272" cy="404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4499992" y="3015675"/>
              <a:ext cx="0" cy="3413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4644008" y="2996952"/>
              <a:ext cx="144016" cy="3413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図 76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>
              <a:lum/>
            </a:blip>
            <a:stretch>
              <a:fillRect/>
            </a:stretch>
          </p:blipFill>
          <p:spPr>
            <a:xfrm>
              <a:off x="5364088" y="2852936"/>
              <a:ext cx="575703" cy="378042"/>
            </a:xfrm>
            <a:prstGeom prst="rect">
              <a:avLst/>
            </a:prstGeom>
          </p:spPr>
        </p:pic>
      </p:grpSp>
      <p:sp>
        <p:nvSpPr>
          <p:cNvPr id="44" name="テキスト ボックス 43"/>
          <p:cNvSpPr txBox="1"/>
          <p:nvPr/>
        </p:nvSpPr>
        <p:spPr>
          <a:xfrm>
            <a:off x="2252142" y="5602595"/>
            <a:ext cx="50427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f</a:t>
            </a:r>
            <a:r>
              <a:rPr kumimoji="1" lang="en-US" altLang="ja-JP" sz="2800" dirty="0" smtClean="0"/>
              <a:t>or m</a:t>
            </a:r>
            <a:r>
              <a:rPr kumimoji="1" lang="en-US" altLang="ja-JP" sz="2800" baseline="-25000" dirty="0" smtClean="0"/>
              <a:t>0</a:t>
            </a:r>
            <a:r>
              <a:rPr kumimoji="1" lang="en-US" altLang="ja-JP" sz="2800" dirty="0" smtClean="0"/>
              <a:t> = 1/V</a:t>
            </a:r>
            <a:r>
              <a:rPr kumimoji="1" lang="en-US" altLang="ja-JP" sz="2800" baseline="30000" dirty="0" smtClean="0"/>
              <a:t>2</a:t>
            </a:r>
            <a:r>
              <a:rPr kumimoji="1" lang="en-US" altLang="ja-JP" sz="2800" dirty="0" smtClean="0"/>
              <a:t> = O(10) </a:t>
            </a:r>
            <a:r>
              <a:rPr kumimoji="1" lang="en-US" altLang="ja-JP" sz="2800" dirty="0" err="1" smtClean="0"/>
              <a:t>TeV</a:t>
            </a:r>
            <a:r>
              <a:rPr lang="en-US" altLang="ja-JP" sz="2800" dirty="0" smtClean="0"/>
              <a:t>,</a:t>
            </a:r>
            <a:r>
              <a:rPr kumimoji="1" lang="en-US" altLang="ja-JP" sz="2800" dirty="0" smtClean="0"/>
              <a:t> </a:t>
            </a:r>
          </a:p>
          <a:p>
            <a:pPr algn="ctr"/>
            <a:endParaRPr lang="en-US" altLang="ja-JP" sz="1200" dirty="0" smtClean="0"/>
          </a:p>
          <a:p>
            <a:pPr algn="ctr"/>
            <a:r>
              <a:rPr kumimoji="1" lang="en-US" altLang="ja-JP" sz="2800" dirty="0" smtClean="0"/>
              <a:t>μ </a:t>
            </a:r>
            <a:r>
              <a:rPr kumimoji="1" lang="ja-JP" altLang="en-US" sz="2800" dirty="0" smtClean="0"/>
              <a:t>～ </a:t>
            </a:r>
            <a:r>
              <a:rPr kumimoji="1" lang="en-US" altLang="ja-JP" sz="2800" dirty="0" smtClean="0"/>
              <a:t>M</a:t>
            </a:r>
            <a:r>
              <a:rPr kumimoji="1" lang="en-US" altLang="ja-JP" sz="2800" baseline="-25000" dirty="0" smtClean="0"/>
              <a:t>1/2</a:t>
            </a:r>
            <a:r>
              <a:rPr kumimoji="1" lang="en-US" altLang="ja-JP" sz="2800" dirty="0" smtClean="0"/>
              <a:t> = 1/log(V)V</a:t>
            </a:r>
            <a:r>
              <a:rPr kumimoji="1" lang="en-US" altLang="ja-JP" sz="2800" baseline="30000" dirty="0" smtClean="0"/>
              <a:t>2</a:t>
            </a:r>
            <a:r>
              <a:rPr kumimoji="1" lang="en-US" altLang="ja-JP" sz="2800" dirty="0" smtClean="0"/>
              <a:t> = O(1) </a:t>
            </a:r>
            <a:r>
              <a:rPr kumimoji="1" lang="en-US" altLang="ja-JP" sz="2800" dirty="0" err="1" smtClean="0"/>
              <a:t>TeV</a:t>
            </a:r>
            <a:r>
              <a:rPr kumimoji="1" lang="en-US" altLang="ja-JP" sz="2800" dirty="0" smtClean="0"/>
              <a:t>.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Wino DM pair annihilation</a:t>
            </a:r>
            <a:endParaRPr kumimoji="1" lang="ja-JP" altLang="en-US" dirty="0"/>
          </a:p>
        </p:txBody>
      </p:sp>
      <p:cxnSp>
        <p:nvCxnSpPr>
          <p:cNvPr id="31" name="直線コネクタ 30"/>
          <p:cNvCxnSpPr/>
          <p:nvPr/>
        </p:nvCxnSpPr>
        <p:spPr>
          <a:xfrm flipV="1">
            <a:off x="1928491" y="3462216"/>
            <a:ext cx="1152128" cy="432048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928491" y="2382096"/>
            <a:ext cx="1152128" cy="288032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080619" y="2670128"/>
            <a:ext cx="0" cy="792088"/>
          </a:xfrm>
          <a:prstGeom prst="line">
            <a:avLst/>
          </a:prstGeom>
          <a:ln w="762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フリーフォーム 41"/>
          <p:cNvSpPr/>
          <p:nvPr/>
        </p:nvSpPr>
        <p:spPr>
          <a:xfrm>
            <a:off x="3054220" y="2193037"/>
            <a:ext cx="1219200" cy="415636"/>
          </a:xfrm>
          <a:custGeom>
            <a:avLst/>
            <a:gdLst>
              <a:gd name="connsiteX0" fmla="*/ 0 w 1219200"/>
              <a:gd name="connsiteY0" fmla="*/ 415636 h 415636"/>
              <a:gd name="connsiteX1" fmla="*/ 235527 w 1219200"/>
              <a:gd name="connsiteY1" fmla="*/ 124691 h 415636"/>
              <a:gd name="connsiteX2" fmla="*/ 498763 w 1219200"/>
              <a:gd name="connsiteY2" fmla="*/ 360218 h 415636"/>
              <a:gd name="connsiteX3" fmla="*/ 734291 w 1219200"/>
              <a:gd name="connsiteY3" fmla="*/ 41564 h 415636"/>
              <a:gd name="connsiteX4" fmla="*/ 1011382 w 1219200"/>
              <a:gd name="connsiteY4" fmla="*/ 263236 h 415636"/>
              <a:gd name="connsiteX5" fmla="*/ 1219200 w 1219200"/>
              <a:gd name="connsiteY5" fmla="*/ 0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" h="415636">
                <a:moveTo>
                  <a:pt x="0" y="415636"/>
                </a:moveTo>
                <a:cubicBezTo>
                  <a:pt x="76200" y="274781"/>
                  <a:pt x="152400" y="133927"/>
                  <a:pt x="235527" y="124691"/>
                </a:cubicBezTo>
                <a:cubicBezTo>
                  <a:pt x="318654" y="115455"/>
                  <a:pt x="415636" y="374072"/>
                  <a:pt x="498763" y="360218"/>
                </a:cubicBezTo>
                <a:cubicBezTo>
                  <a:pt x="581890" y="346364"/>
                  <a:pt x="648855" y="57728"/>
                  <a:pt x="734291" y="41564"/>
                </a:cubicBezTo>
                <a:cubicBezTo>
                  <a:pt x="819727" y="25400"/>
                  <a:pt x="930564" y="270163"/>
                  <a:pt x="1011382" y="263236"/>
                </a:cubicBezTo>
                <a:cubicBezTo>
                  <a:pt x="1092200" y="256309"/>
                  <a:pt x="1155700" y="128154"/>
                  <a:pt x="1219200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/>
        </p:nvSpPr>
        <p:spPr>
          <a:xfrm rot="12062163">
            <a:off x="3080619" y="3383273"/>
            <a:ext cx="1242151" cy="415636"/>
          </a:xfrm>
          <a:custGeom>
            <a:avLst/>
            <a:gdLst>
              <a:gd name="connsiteX0" fmla="*/ 0 w 1219200"/>
              <a:gd name="connsiteY0" fmla="*/ 415636 h 415636"/>
              <a:gd name="connsiteX1" fmla="*/ 235527 w 1219200"/>
              <a:gd name="connsiteY1" fmla="*/ 124691 h 415636"/>
              <a:gd name="connsiteX2" fmla="*/ 498763 w 1219200"/>
              <a:gd name="connsiteY2" fmla="*/ 360218 h 415636"/>
              <a:gd name="connsiteX3" fmla="*/ 734291 w 1219200"/>
              <a:gd name="connsiteY3" fmla="*/ 41564 h 415636"/>
              <a:gd name="connsiteX4" fmla="*/ 1011382 w 1219200"/>
              <a:gd name="connsiteY4" fmla="*/ 263236 h 415636"/>
              <a:gd name="connsiteX5" fmla="*/ 1219200 w 1219200"/>
              <a:gd name="connsiteY5" fmla="*/ 0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" h="415636">
                <a:moveTo>
                  <a:pt x="0" y="415636"/>
                </a:moveTo>
                <a:cubicBezTo>
                  <a:pt x="76200" y="274781"/>
                  <a:pt x="152400" y="133927"/>
                  <a:pt x="235527" y="124691"/>
                </a:cubicBezTo>
                <a:cubicBezTo>
                  <a:pt x="318654" y="115455"/>
                  <a:pt x="415636" y="374072"/>
                  <a:pt x="498763" y="360218"/>
                </a:cubicBezTo>
                <a:cubicBezTo>
                  <a:pt x="581890" y="346364"/>
                  <a:pt x="648855" y="57728"/>
                  <a:pt x="734291" y="41564"/>
                </a:cubicBezTo>
                <a:cubicBezTo>
                  <a:pt x="819727" y="25400"/>
                  <a:pt x="930564" y="270163"/>
                  <a:pt x="1011382" y="263236"/>
                </a:cubicBezTo>
                <a:cubicBezTo>
                  <a:pt x="1092200" y="256309"/>
                  <a:pt x="1155700" y="128154"/>
                  <a:pt x="1219200" y="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2324129" y="2889195"/>
            <a:ext cx="629709" cy="378042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960862"/>
            <a:ext cx="8424936" cy="77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テキスト ボックス 39"/>
          <p:cNvSpPr txBox="1"/>
          <p:nvPr/>
        </p:nvSpPr>
        <p:spPr>
          <a:xfrm>
            <a:off x="924197" y="6146140"/>
            <a:ext cx="724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These process hardly depends on the branching fraction.</a:t>
            </a:r>
            <a:endParaRPr kumimoji="1" lang="ja-JP" altLang="en-US" sz="2400" dirty="0"/>
          </a:p>
        </p:txBody>
      </p:sp>
      <p:sp>
        <p:nvSpPr>
          <p:cNvPr id="41" name="角丸四角形 40"/>
          <p:cNvSpPr/>
          <p:nvPr/>
        </p:nvSpPr>
        <p:spPr>
          <a:xfrm>
            <a:off x="107504" y="4869160"/>
            <a:ext cx="8964488" cy="9361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" name="図 4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4505283" y="1916832"/>
            <a:ext cx="629707" cy="341316"/>
          </a:xfrm>
          <a:prstGeom prst="rect">
            <a:avLst/>
          </a:prstGeom>
        </p:spPr>
      </p:pic>
      <p:pic>
        <p:nvPicPr>
          <p:cNvPr id="45" name="図 4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lum/>
          </a:blip>
          <a:stretch>
            <a:fillRect/>
          </a:stretch>
        </p:blipFill>
        <p:spPr>
          <a:xfrm>
            <a:off x="4570067" y="3527385"/>
            <a:ext cx="629707" cy="378041"/>
          </a:xfrm>
          <a:prstGeom prst="rect">
            <a:avLst/>
          </a:prstGeom>
        </p:spPr>
      </p:pic>
      <p:pic>
        <p:nvPicPr>
          <p:cNvPr id="46" name="図 45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lum/>
          </a:blip>
          <a:stretch>
            <a:fillRect/>
          </a:stretch>
        </p:blipFill>
        <p:spPr>
          <a:xfrm>
            <a:off x="1259632" y="2060848"/>
            <a:ext cx="575703" cy="378042"/>
          </a:xfrm>
          <a:prstGeom prst="rect">
            <a:avLst/>
          </a:prstGeom>
        </p:spPr>
      </p:pic>
      <p:pic>
        <p:nvPicPr>
          <p:cNvPr id="47" name="図 46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lum/>
          </a:blip>
          <a:stretch>
            <a:fillRect/>
          </a:stretch>
        </p:blipFill>
        <p:spPr>
          <a:xfrm>
            <a:off x="1331640" y="3645024"/>
            <a:ext cx="575703" cy="378042"/>
          </a:xfrm>
          <a:prstGeom prst="rect">
            <a:avLst/>
          </a:prstGeom>
        </p:spPr>
      </p:pic>
      <p:pic>
        <p:nvPicPr>
          <p:cNvPr id="49" name="図 48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lum/>
          </a:blip>
          <a:stretch>
            <a:fillRect/>
          </a:stretch>
        </p:blipFill>
        <p:spPr>
          <a:xfrm>
            <a:off x="5935340" y="2528655"/>
            <a:ext cx="2555022" cy="972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Wino abundance</a:t>
            </a:r>
            <a:r>
              <a:rPr lang="ja-JP" altLang="en-US" dirty="0" smtClean="0"/>
              <a:t> </a:t>
            </a:r>
            <a:r>
              <a:rPr kumimoji="1" lang="en-US" altLang="ja-JP" dirty="0" smtClean="0"/>
              <a:t>Ω</a:t>
            </a:r>
            <a:r>
              <a:rPr lang="en-US" altLang="ja-JP" baseline="-25000" dirty="0" smtClean="0"/>
              <a:t>wino</a:t>
            </a:r>
            <a:r>
              <a:rPr lang="en-US" altLang="ja-JP" dirty="0" smtClean="0"/>
              <a:t>h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z</a:t>
            </a:r>
            <a:endParaRPr kumimoji="1" lang="ja-JP" altLang="en-US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80195"/>
            <a:ext cx="5472608" cy="494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263029"/>
            <a:ext cx="2088232" cy="33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円/楕円 4"/>
          <p:cNvSpPr/>
          <p:nvPr/>
        </p:nvSpPr>
        <p:spPr>
          <a:xfrm>
            <a:off x="3779911" y="2564904"/>
            <a:ext cx="432048" cy="43204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49585" y="2276872"/>
            <a:ext cx="231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B050"/>
                </a:solidFill>
              </a:rPr>
              <a:t>(Ω</a:t>
            </a:r>
            <a:r>
              <a:rPr kumimoji="1" lang="en-US" altLang="ja-JP" sz="2400" baseline="-25000" dirty="0" smtClean="0">
                <a:solidFill>
                  <a:srgbClr val="00B050"/>
                </a:solidFill>
              </a:rPr>
              <a:t>CDM</a:t>
            </a:r>
            <a:r>
              <a:rPr kumimoji="1" lang="en-US" altLang="ja-JP" sz="2400" dirty="0" smtClean="0">
                <a:solidFill>
                  <a:srgbClr val="00B050"/>
                </a:solidFill>
              </a:rPr>
              <a:t>h</a:t>
            </a:r>
            <a:r>
              <a:rPr kumimoji="1" lang="en-US" altLang="ja-JP" sz="2400" baseline="30000" dirty="0" smtClean="0">
                <a:solidFill>
                  <a:srgbClr val="00B050"/>
                </a:solidFill>
              </a:rPr>
              <a:t>2</a:t>
            </a:r>
            <a:r>
              <a:rPr kumimoji="1" lang="en-US" altLang="ja-JP" sz="2400" dirty="0" smtClean="0">
                <a:solidFill>
                  <a:srgbClr val="00B050"/>
                </a:solidFill>
              </a:rPr>
              <a:t>)</a:t>
            </a:r>
            <a:r>
              <a:rPr kumimoji="1" lang="en-US" altLang="ja-JP" sz="2400" baseline="30000" dirty="0" err="1" smtClean="0">
                <a:solidFill>
                  <a:srgbClr val="00B050"/>
                </a:solidFill>
              </a:rPr>
              <a:t>obs</a:t>
            </a:r>
            <a:r>
              <a:rPr kumimoji="1" lang="en-US" altLang="ja-JP" sz="2400" dirty="0" smtClean="0">
                <a:solidFill>
                  <a:srgbClr val="00B050"/>
                </a:solidFill>
              </a:rPr>
              <a:t> </a:t>
            </a:r>
            <a:r>
              <a:rPr kumimoji="1" lang="ja-JP" altLang="en-US" sz="2400" dirty="0" smtClean="0">
                <a:solidFill>
                  <a:srgbClr val="00B050"/>
                </a:solidFill>
              </a:rPr>
              <a:t>～</a:t>
            </a:r>
            <a:r>
              <a:rPr kumimoji="1" lang="en-US" altLang="ja-JP" sz="2400" dirty="0" smtClean="0">
                <a:solidFill>
                  <a:srgbClr val="00B050"/>
                </a:solidFill>
              </a:rPr>
              <a:t>0.1</a:t>
            </a:r>
            <a:endParaRPr kumimoji="1" lang="ja-JP" altLang="en-US" sz="2400" baseline="30000" dirty="0">
              <a:solidFill>
                <a:srgbClr val="00B05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56176" y="2954561"/>
            <a:ext cx="29658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For z</a:t>
            </a:r>
            <a:r>
              <a:rPr lang="ja-JP" altLang="en-US" sz="2400" dirty="0" smtClean="0"/>
              <a:t>～</a:t>
            </a:r>
            <a:r>
              <a:rPr lang="en-US" altLang="ja-JP" sz="2400" dirty="0" smtClean="0"/>
              <a:t>1.5, </a:t>
            </a:r>
            <a:r>
              <a:rPr lang="en-US" altLang="ja-JP" sz="2400" dirty="0" err="1" smtClean="0"/>
              <a:t>ΔN</a:t>
            </a:r>
            <a:r>
              <a:rPr lang="en-US" altLang="ja-JP" sz="2400" baseline="-25000" dirty="0" err="1" smtClean="0"/>
              <a:t>eff</a:t>
            </a:r>
            <a:r>
              <a:rPr lang="en-US" altLang="ja-JP" sz="2400" dirty="0" smtClean="0"/>
              <a:t>  </a:t>
            </a:r>
            <a:r>
              <a:rPr lang="ja-JP" altLang="en-US" sz="2400" dirty="0" smtClean="0"/>
              <a:t>～</a:t>
            </a:r>
            <a:r>
              <a:rPr lang="en-US" altLang="ja-JP" sz="2400" dirty="0" smtClean="0"/>
              <a:t>1 </a:t>
            </a:r>
            <a:endParaRPr lang="en-US" altLang="ja-JP" sz="2400" baseline="-25000" dirty="0" smtClean="0"/>
          </a:p>
          <a:p>
            <a:endParaRPr lang="en-US" altLang="ja-JP" sz="2400" baseline="-25000" dirty="0" smtClean="0"/>
          </a:p>
          <a:p>
            <a:endParaRPr lang="en-US" altLang="ja-JP" sz="2400" baseline="-25000" dirty="0" smtClean="0"/>
          </a:p>
          <a:p>
            <a:endParaRPr lang="en-US" altLang="ja-JP" sz="2400" baseline="-25000" dirty="0" smtClean="0"/>
          </a:p>
          <a:p>
            <a:endParaRPr lang="en-US" altLang="ja-JP" sz="2400" baseline="-25000" dirty="0" smtClean="0"/>
          </a:p>
          <a:p>
            <a:endParaRPr lang="en-US" altLang="ja-JP" sz="2400" baseline="-25000" dirty="0" smtClean="0"/>
          </a:p>
          <a:p>
            <a:pPr algn="ctr"/>
            <a:r>
              <a:rPr lang="en-US" altLang="ja-JP" sz="2400" dirty="0" err="1" smtClean="0">
                <a:solidFill>
                  <a:srgbClr val="FF0000"/>
                </a:solidFill>
              </a:rPr>
              <a:t>m</a:t>
            </a:r>
            <a:r>
              <a:rPr lang="en-US" altLang="ja-JP" sz="2400" baseline="-25000" dirty="0" err="1" smtClean="0">
                <a:solidFill>
                  <a:srgbClr val="FF0000"/>
                </a:solidFill>
              </a:rPr>
              <a:t>Wino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ja-JP" altLang="en-US" sz="2400" dirty="0" smtClean="0">
                <a:solidFill>
                  <a:srgbClr val="FF0000"/>
                </a:solidFill>
              </a:rPr>
              <a:t>～</a:t>
            </a:r>
            <a:r>
              <a:rPr lang="en-US" altLang="ja-JP" sz="2400" dirty="0" smtClean="0">
                <a:solidFill>
                  <a:srgbClr val="FF0000"/>
                </a:solidFill>
              </a:rPr>
              <a:t>500GeV</a:t>
            </a:r>
          </a:p>
        </p:txBody>
      </p:sp>
      <p:sp>
        <p:nvSpPr>
          <p:cNvPr id="8" name="下矢印 7"/>
          <p:cNvSpPr/>
          <p:nvPr/>
        </p:nvSpPr>
        <p:spPr>
          <a:xfrm>
            <a:off x="7321853" y="3674641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06885"/>
            <a:ext cx="64008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6794472" y="1556792"/>
            <a:ext cx="2242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rgbClr val="7030A0"/>
                </a:solidFill>
              </a:rPr>
              <a:t>Moroi</a:t>
            </a:r>
            <a:r>
              <a:rPr kumimoji="1" lang="en-US" altLang="ja-JP" sz="1600" dirty="0" smtClean="0">
                <a:solidFill>
                  <a:srgbClr val="7030A0"/>
                </a:solidFill>
              </a:rPr>
              <a:t>, Nakayama (2011)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Constraint on Wino-like DM mass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31840" y="1393612"/>
            <a:ext cx="3220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solidFill>
                  <a:srgbClr val="FF0000"/>
                </a:solidFill>
              </a:rPr>
              <a:t>m</a:t>
            </a:r>
            <a:r>
              <a:rPr kumimoji="1" lang="en-US" altLang="ja-JP" sz="3200" baseline="-25000" dirty="0" err="1" smtClean="0">
                <a:solidFill>
                  <a:srgbClr val="FF0000"/>
                </a:solidFill>
              </a:rPr>
              <a:t>Wino</a:t>
            </a:r>
            <a:r>
              <a:rPr kumimoji="1" lang="en-US" altLang="ja-JP" sz="3200" baseline="-25000" dirty="0" smtClean="0">
                <a:solidFill>
                  <a:srgbClr val="FF0000"/>
                </a:solidFill>
              </a:rPr>
              <a:t> </a:t>
            </a:r>
            <a:r>
              <a:rPr lang="ja-JP" altLang="en-US" sz="3200" dirty="0" smtClean="0">
                <a:solidFill>
                  <a:srgbClr val="FF0000"/>
                </a:solidFill>
              </a:rPr>
              <a:t>≧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 500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GeV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!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etsutaro Higaki\物理\セミナー\pictures\080998_Universe_Conte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96752"/>
            <a:ext cx="3995514" cy="5640726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Past and now of the Universe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dirty="0" smtClean="0"/>
              <a:t>In the early Universe</a:t>
            </a:r>
            <a:endParaRPr kumimoji="1" lang="en-US" altLang="ja-JP" dirty="0" smtClean="0"/>
          </a:p>
          <a:p>
            <a:r>
              <a:rPr lang="en-US" altLang="ja-JP" dirty="0" smtClean="0"/>
              <a:t>Baryons</a:t>
            </a:r>
          </a:p>
          <a:p>
            <a:r>
              <a:rPr lang="en-US" altLang="ja-JP" dirty="0" smtClean="0"/>
              <a:t>Dark matter (Cold DM)</a:t>
            </a:r>
          </a:p>
          <a:p>
            <a:r>
              <a:rPr kumimoji="1" lang="en-US" altLang="ja-JP" dirty="0" smtClean="0"/>
              <a:t>Photons</a:t>
            </a:r>
          </a:p>
          <a:p>
            <a:r>
              <a:rPr lang="en-US" altLang="ja-JP" dirty="0" smtClean="0"/>
              <a:t>Neutrinos</a:t>
            </a:r>
          </a:p>
          <a:p>
            <a:pPr>
              <a:buNone/>
            </a:pPr>
            <a:r>
              <a:rPr lang="en-US" altLang="ja-JP" dirty="0" smtClean="0"/>
              <a:t>dominated.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DR and DM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 modulus decay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Higgs from φ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dirty="0" smtClean="0">
                <a:solidFill>
                  <a:srgbClr val="FF0000"/>
                </a:solidFill>
              </a:rPr>
              <a:t>           DR (no-scale), DM (the decay)</a:t>
            </a:r>
          </a:p>
          <a:p>
            <a:pPr>
              <a:buNone/>
            </a:pPr>
            <a:endParaRPr lang="en-US" altLang="ja-JP" sz="2000" dirty="0" smtClean="0"/>
          </a:p>
          <a:p>
            <a:r>
              <a:rPr kumimoji="1" lang="en-US" altLang="ja-JP" dirty="0" smtClean="0">
                <a:solidFill>
                  <a:srgbClr val="0070C0"/>
                </a:solidFill>
              </a:rPr>
              <a:t>For z </a:t>
            </a:r>
            <a:r>
              <a:rPr kumimoji="1" lang="ja-JP" altLang="en-US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dirty="0" smtClean="0">
                <a:solidFill>
                  <a:srgbClr val="0070C0"/>
                </a:solidFill>
              </a:rPr>
              <a:t>1.5 </a:t>
            </a:r>
            <a:r>
              <a:rPr lang="en-US" altLang="ja-JP" dirty="0" smtClean="0"/>
              <a:t>or</a:t>
            </a:r>
            <a:r>
              <a:rPr lang="en-US" altLang="ja-JP" dirty="0" smtClean="0">
                <a:solidFill>
                  <a:srgbClr val="0070C0"/>
                </a:solidFill>
              </a:rPr>
              <a:t> 2-3 ×(</a:t>
            </a:r>
            <a:r>
              <a:rPr lang="en-US" altLang="ja-JP" dirty="0" err="1" smtClean="0">
                <a:solidFill>
                  <a:srgbClr val="0070C0"/>
                </a:solidFill>
              </a:rPr>
              <a:t>H</a:t>
            </a:r>
            <a:r>
              <a:rPr lang="en-US" altLang="ja-JP" baseline="-25000" dirty="0" err="1" smtClean="0">
                <a:solidFill>
                  <a:srgbClr val="0070C0"/>
                </a:solidFill>
              </a:rPr>
              <a:t>u</a:t>
            </a:r>
            <a:r>
              <a:rPr lang="en-US" altLang="ja-JP" dirty="0" smtClean="0">
                <a:solidFill>
                  <a:srgbClr val="0070C0"/>
                </a:solidFill>
              </a:rPr>
              <a:t>, </a:t>
            </a:r>
            <a:r>
              <a:rPr lang="en-US" altLang="ja-JP" dirty="0" err="1" smtClean="0">
                <a:solidFill>
                  <a:srgbClr val="0070C0"/>
                </a:solidFill>
              </a:rPr>
              <a:t>H</a:t>
            </a:r>
            <a:r>
              <a:rPr lang="en-US" altLang="ja-JP" baseline="-25000" dirty="0" err="1" smtClean="0">
                <a:solidFill>
                  <a:srgbClr val="0070C0"/>
                </a:solidFill>
              </a:rPr>
              <a:t>d</a:t>
            </a:r>
            <a:r>
              <a:rPr lang="en-US" altLang="ja-JP" dirty="0" smtClean="0">
                <a:solidFill>
                  <a:srgbClr val="0070C0"/>
                </a:solidFill>
              </a:rPr>
              <a:t>) with each z = 1,</a:t>
            </a:r>
          </a:p>
          <a:p>
            <a:pPr>
              <a:buNone/>
            </a:pPr>
            <a:r>
              <a:rPr lang="en-US" altLang="ja-JP" sz="2400" dirty="0" smtClean="0"/>
              <a:t>     </a:t>
            </a:r>
            <a:r>
              <a:rPr lang="en-US" altLang="ja-JP" dirty="0" smtClean="0"/>
              <a:t>DR can be explained</a:t>
            </a:r>
            <a:r>
              <a:rPr lang="en-US" altLang="ja-JP" dirty="0" smtClean="0">
                <a:solidFill>
                  <a:srgbClr val="0070C0"/>
                </a:solidFill>
              </a:rPr>
              <a:t>.</a:t>
            </a:r>
            <a:r>
              <a:rPr lang="en-US" altLang="ja-JP" sz="2400" dirty="0" smtClean="0"/>
              <a:t>    </a:t>
            </a:r>
            <a:endParaRPr lang="en-US" altLang="ja-JP" dirty="0" smtClean="0"/>
          </a:p>
          <a:p>
            <a:pPr>
              <a:buNone/>
            </a:pPr>
            <a:endParaRPr lang="en-US" altLang="ja-JP" sz="1200" dirty="0" smtClean="0"/>
          </a:p>
          <a:p>
            <a:r>
              <a:rPr lang="en-US" altLang="ja-JP" dirty="0" smtClean="0">
                <a:solidFill>
                  <a:srgbClr val="0070C0"/>
                </a:solidFill>
              </a:rPr>
              <a:t>For </a:t>
            </a:r>
            <a:r>
              <a:rPr lang="en-US" altLang="ja-JP" dirty="0" err="1" smtClean="0">
                <a:solidFill>
                  <a:srgbClr val="0070C0"/>
                </a:solidFill>
              </a:rPr>
              <a:t>m</a:t>
            </a:r>
            <a:r>
              <a:rPr lang="en-US" altLang="ja-JP" baseline="-25000" dirty="0" err="1" smtClean="0">
                <a:solidFill>
                  <a:srgbClr val="0070C0"/>
                </a:solidFill>
              </a:rPr>
              <a:t>Wino</a:t>
            </a:r>
            <a:r>
              <a:rPr lang="en-US" altLang="ja-JP" dirty="0" smtClean="0">
                <a:solidFill>
                  <a:srgbClr val="0070C0"/>
                </a:solidFill>
              </a:rPr>
              <a:t> </a:t>
            </a:r>
            <a:r>
              <a:rPr lang="ja-JP" altLang="en-US" dirty="0" smtClean="0">
                <a:solidFill>
                  <a:srgbClr val="0070C0"/>
                </a:solidFill>
              </a:rPr>
              <a:t>～</a:t>
            </a:r>
            <a:r>
              <a:rPr lang="en-US" altLang="ja-JP" dirty="0" smtClean="0">
                <a:solidFill>
                  <a:srgbClr val="0070C0"/>
                </a:solidFill>
              </a:rPr>
              <a:t> 500 </a:t>
            </a:r>
            <a:r>
              <a:rPr lang="en-US" altLang="ja-JP" dirty="0" err="1" smtClean="0">
                <a:solidFill>
                  <a:srgbClr val="0070C0"/>
                </a:solidFill>
              </a:rPr>
              <a:t>GeV</a:t>
            </a:r>
            <a:r>
              <a:rPr lang="en-US" altLang="ja-JP" dirty="0" smtClean="0">
                <a:solidFill>
                  <a:srgbClr val="0070C0"/>
                </a:solidFill>
              </a:rPr>
              <a:t>,</a:t>
            </a:r>
            <a:r>
              <a:rPr lang="en-US" altLang="ja-JP" dirty="0" smtClean="0"/>
              <a:t> DR and DM are explained.</a:t>
            </a:r>
          </a:p>
          <a:p>
            <a:endParaRPr lang="en-US" altLang="ja-JP" sz="1300" dirty="0" smtClean="0"/>
          </a:p>
          <a:p>
            <a:endParaRPr lang="en-US" altLang="ja-JP" sz="1050" dirty="0" smtClean="0"/>
          </a:p>
          <a:p>
            <a:r>
              <a:rPr lang="en-US" altLang="ja-JP" dirty="0" smtClean="0"/>
              <a:t>If </a:t>
            </a:r>
            <a:r>
              <a:rPr lang="en-US" altLang="ja-JP" dirty="0" err="1" smtClean="0"/>
              <a:t>higgsino</a:t>
            </a:r>
            <a:r>
              <a:rPr lang="en-US" altLang="ja-JP" dirty="0" smtClean="0"/>
              <a:t> is DM, they are too many produced.</a:t>
            </a:r>
          </a:p>
        </p:txBody>
      </p:sp>
      <p:sp>
        <p:nvSpPr>
          <p:cNvPr id="4" name="左右矢印 3"/>
          <p:cNvSpPr/>
          <p:nvPr/>
        </p:nvSpPr>
        <p:spPr>
          <a:xfrm>
            <a:off x="2843808" y="1772816"/>
            <a:ext cx="792088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6.Conclusion and open questions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altLang="ja-JP" sz="4800" dirty="0" smtClean="0"/>
          </a:p>
          <a:p>
            <a:pPr algn="ctr">
              <a:buNone/>
            </a:pPr>
            <a:r>
              <a:rPr lang="en-US" altLang="ja-JP" sz="4800" dirty="0" smtClean="0"/>
              <a:t>Production of a hot dark matter</a:t>
            </a:r>
          </a:p>
          <a:p>
            <a:pPr algn="ctr">
              <a:buNone/>
            </a:pPr>
            <a:r>
              <a:rPr lang="en-US" altLang="ja-JP" sz="4800" dirty="0" smtClean="0"/>
              <a:t>via LARGE extra dimensions</a:t>
            </a:r>
            <a:r>
              <a:rPr kumimoji="1" lang="en-US" altLang="ja-JP" sz="4800" dirty="0" smtClean="0"/>
              <a:t>.</a:t>
            </a:r>
            <a:endParaRPr kumimoji="1" lang="ja-JP" altLang="en-US" sz="48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3622" y="1600200"/>
            <a:ext cx="8229600" cy="4525963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4" name="Picture 7" descr="C:\Users\Tetsutaro Higaki\Desktop\galax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Tetsutaro Higaki\Desktop\swiss-cheese-psychedelic-randomosity-23728121-324-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880312"/>
            <a:ext cx="3860002" cy="3717040"/>
          </a:xfrm>
          <a:prstGeom prst="rect">
            <a:avLst/>
          </a:prstGeom>
          <a:noFill/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23528" y="427038"/>
            <a:ext cx="8640960" cy="134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LARGE Swiss-cheese CY</a:t>
            </a:r>
            <a:r>
              <a:rPr lang="ja-JP" alt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　</a:t>
            </a:r>
            <a:endParaRPr lang="en-US" altLang="ja-JP" sz="4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the cosmos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51720" y="1980129"/>
            <a:ext cx="4887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LARGE Volume modulus : φ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dirty="0" smtClean="0"/>
              <a:t>The φ decay: φ</a:t>
            </a:r>
            <a:r>
              <a:rPr lang="ja-JP" altLang="en-US" dirty="0" smtClean="0"/>
              <a:t>→ </a:t>
            </a:r>
            <a:r>
              <a:rPr lang="en-US" altLang="ja-JP" dirty="0" smtClean="0">
                <a:solidFill>
                  <a:srgbClr val="00B050"/>
                </a:solidFill>
              </a:rPr>
              <a:t>Higgs</a:t>
            </a:r>
            <a:r>
              <a:rPr lang="en-US" altLang="ja-JP" dirty="0" smtClean="0"/>
              <a:t> + </a:t>
            </a:r>
            <a:r>
              <a:rPr lang="en-US" altLang="ja-JP" dirty="0" err="1" smtClean="0">
                <a:solidFill>
                  <a:srgbClr val="FF0000"/>
                </a:solidFill>
              </a:rPr>
              <a:t>axions</a:t>
            </a:r>
            <a:r>
              <a:rPr lang="en-US" altLang="ja-JP" dirty="0" smtClean="0"/>
              <a:t> + Wino</a:t>
            </a:r>
          </a:p>
          <a:p>
            <a:pPr>
              <a:buNone/>
            </a:pPr>
            <a:endParaRPr lang="en-US" altLang="ja-JP" sz="1050" dirty="0" smtClean="0"/>
          </a:p>
          <a:p>
            <a:pPr>
              <a:buNone/>
            </a:pPr>
            <a:endParaRPr lang="en-US" altLang="ja-JP" sz="1050" dirty="0" smtClean="0"/>
          </a:p>
        </p:txBody>
      </p:sp>
      <p:sp>
        <p:nvSpPr>
          <p:cNvPr id="7" name="正方形/長方形 6"/>
          <p:cNvSpPr/>
          <p:nvPr/>
        </p:nvSpPr>
        <p:spPr>
          <a:xfrm>
            <a:off x="418235" y="5590981"/>
            <a:ext cx="8402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ja-JP" sz="3600" dirty="0" smtClean="0"/>
              <a:t>in 4D N=1 </a:t>
            </a:r>
            <a:r>
              <a:rPr lang="en-US" altLang="ja-JP" sz="3600" dirty="0" err="1" smtClean="0"/>
              <a:t>supergravity</a:t>
            </a:r>
            <a:r>
              <a:rPr lang="en-US" altLang="ja-JP" sz="3600" dirty="0" smtClean="0"/>
              <a:t> (SUGRA) framework.</a:t>
            </a:r>
            <a:endParaRPr lang="ja-JP" altLang="en-US" sz="3600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Summary of cosmology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dirty="0" smtClean="0"/>
              <a:t>The φ decay: φ</a:t>
            </a:r>
            <a:r>
              <a:rPr lang="ja-JP" altLang="en-US" dirty="0" smtClean="0"/>
              <a:t>→ </a:t>
            </a:r>
            <a:r>
              <a:rPr lang="en-US" altLang="ja-JP" dirty="0" smtClean="0">
                <a:solidFill>
                  <a:srgbClr val="00B050"/>
                </a:solidFill>
              </a:rPr>
              <a:t>Higgs</a:t>
            </a:r>
            <a:r>
              <a:rPr lang="en-US" altLang="ja-JP" dirty="0" smtClean="0"/>
              <a:t> + </a:t>
            </a:r>
            <a:r>
              <a:rPr lang="en-US" altLang="ja-JP" dirty="0" err="1" smtClean="0">
                <a:solidFill>
                  <a:srgbClr val="FF0000"/>
                </a:solidFill>
              </a:rPr>
              <a:t>axions</a:t>
            </a:r>
            <a:r>
              <a:rPr lang="en-US" altLang="ja-JP" dirty="0" smtClean="0"/>
              <a:t> + Wino</a:t>
            </a:r>
          </a:p>
          <a:p>
            <a:pPr>
              <a:buNone/>
            </a:pPr>
            <a:endParaRPr lang="en-US" altLang="ja-JP" sz="1050" dirty="0" smtClean="0"/>
          </a:p>
          <a:p>
            <a:r>
              <a:rPr lang="en-US" altLang="ja-JP" dirty="0" smtClean="0"/>
              <a:t>reheats the universe at  </a:t>
            </a:r>
            <a:r>
              <a:rPr lang="en-US" altLang="ja-JP" dirty="0" err="1" smtClean="0">
                <a:solidFill>
                  <a:srgbClr val="00B050"/>
                </a:solidFill>
              </a:rPr>
              <a:t>T</a:t>
            </a:r>
            <a:r>
              <a:rPr lang="en-US" altLang="ja-JP" baseline="-25000" dirty="0" err="1" smtClean="0">
                <a:solidFill>
                  <a:srgbClr val="00B050"/>
                </a:solidFill>
              </a:rPr>
              <a:t>dec</a:t>
            </a:r>
            <a:r>
              <a:rPr lang="en-US" altLang="ja-JP" dirty="0" smtClean="0">
                <a:solidFill>
                  <a:srgbClr val="00B050"/>
                </a:solidFill>
              </a:rPr>
              <a:t> </a:t>
            </a:r>
            <a:r>
              <a:rPr lang="ja-JP" altLang="en-US" dirty="0" smtClean="0">
                <a:solidFill>
                  <a:srgbClr val="00B050"/>
                </a:solidFill>
              </a:rPr>
              <a:t>～ </a:t>
            </a:r>
            <a:r>
              <a:rPr lang="en-US" altLang="ja-JP" dirty="0" smtClean="0">
                <a:solidFill>
                  <a:srgbClr val="00B050"/>
                </a:solidFill>
              </a:rPr>
              <a:t>1GeV</a:t>
            </a:r>
            <a:r>
              <a:rPr lang="en-US" altLang="ja-JP" dirty="0" smtClean="0"/>
              <a:t>.</a:t>
            </a:r>
          </a:p>
          <a:p>
            <a:pPr>
              <a:buNone/>
            </a:pPr>
            <a:endParaRPr lang="en-US" altLang="ja-JP" sz="1050" dirty="0" smtClean="0"/>
          </a:p>
        </p:txBody>
      </p:sp>
      <p:sp>
        <p:nvSpPr>
          <p:cNvPr id="7" name="正方形/長方形 6"/>
          <p:cNvSpPr/>
          <p:nvPr/>
        </p:nvSpPr>
        <p:spPr>
          <a:xfrm>
            <a:off x="418235" y="5590981"/>
            <a:ext cx="8402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ja-JP" sz="3600" dirty="0" smtClean="0"/>
              <a:t>in 4D N=1 </a:t>
            </a:r>
            <a:r>
              <a:rPr lang="en-US" altLang="ja-JP" sz="3600" dirty="0" err="1" smtClean="0"/>
              <a:t>supergravity</a:t>
            </a:r>
            <a:r>
              <a:rPr lang="en-US" altLang="ja-JP" sz="3600" dirty="0" smtClean="0"/>
              <a:t> (SUGRA) framework.</a:t>
            </a:r>
            <a:endParaRPr lang="ja-JP" altLang="en-US" sz="3600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Summary of cosmology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dirty="0" smtClean="0"/>
              <a:t>The φ decay: φ</a:t>
            </a:r>
            <a:r>
              <a:rPr lang="ja-JP" altLang="en-US" dirty="0" smtClean="0"/>
              <a:t>→ </a:t>
            </a:r>
            <a:r>
              <a:rPr lang="en-US" altLang="ja-JP" dirty="0" smtClean="0">
                <a:solidFill>
                  <a:srgbClr val="00B050"/>
                </a:solidFill>
              </a:rPr>
              <a:t>Higgs</a:t>
            </a:r>
            <a:r>
              <a:rPr lang="en-US" altLang="ja-JP" dirty="0" smtClean="0"/>
              <a:t> + </a:t>
            </a:r>
            <a:r>
              <a:rPr lang="en-US" altLang="ja-JP" dirty="0" err="1" smtClean="0">
                <a:solidFill>
                  <a:srgbClr val="FF0000"/>
                </a:solidFill>
              </a:rPr>
              <a:t>axions</a:t>
            </a:r>
            <a:r>
              <a:rPr lang="en-US" altLang="ja-JP" dirty="0" smtClean="0"/>
              <a:t> + Wino</a:t>
            </a:r>
          </a:p>
          <a:p>
            <a:pPr>
              <a:buNone/>
            </a:pPr>
            <a:endParaRPr lang="en-US" altLang="ja-JP" sz="1050" dirty="0" smtClean="0"/>
          </a:p>
          <a:p>
            <a:r>
              <a:rPr lang="en-US" altLang="ja-JP" dirty="0" smtClean="0"/>
              <a:t>reheats the universe at  </a:t>
            </a:r>
            <a:r>
              <a:rPr lang="en-US" altLang="ja-JP" dirty="0" err="1" smtClean="0">
                <a:solidFill>
                  <a:srgbClr val="00B050"/>
                </a:solidFill>
              </a:rPr>
              <a:t>T</a:t>
            </a:r>
            <a:r>
              <a:rPr lang="en-US" altLang="ja-JP" baseline="-25000" dirty="0" err="1" smtClean="0">
                <a:solidFill>
                  <a:srgbClr val="00B050"/>
                </a:solidFill>
              </a:rPr>
              <a:t>dec</a:t>
            </a:r>
            <a:r>
              <a:rPr lang="en-US" altLang="ja-JP" dirty="0" smtClean="0">
                <a:solidFill>
                  <a:srgbClr val="00B050"/>
                </a:solidFill>
              </a:rPr>
              <a:t> </a:t>
            </a:r>
            <a:r>
              <a:rPr lang="ja-JP" altLang="en-US" dirty="0" smtClean="0">
                <a:solidFill>
                  <a:srgbClr val="00B050"/>
                </a:solidFill>
              </a:rPr>
              <a:t>～ </a:t>
            </a:r>
            <a:r>
              <a:rPr lang="en-US" altLang="ja-JP" dirty="0" smtClean="0">
                <a:solidFill>
                  <a:srgbClr val="00B050"/>
                </a:solidFill>
              </a:rPr>
              <a:t>1GeV</a:t>
            </a:r>
            <a:r>
              <a:rPr lang="en-US" altLang="ja-JP" dirty="0" smtClean="0"/>
              <a:t>.</a:t>
            </a:r>
          </a:p>
          <a:p>
            <a:pPr>
              <a:buNone/>
            </a:pPr>
            <a:endParaRPr lang="en-US" altLang="ja-JP" sz="1050" dirty="0" smtClean="0"/>
          </a:p>
          <a:p>
            <a:r>
              <a:rPr lang="en-US" altLang="ja-JP" dirty="0" smtClean="0"/>
              <a:t>also produces </a:t>
            </a:r>
            <a:r>
              <a:rPr lang="en-US" altLang="ja-JP" dirty="0" smtClean="0">
                <a:solidFill>
                  <a:srgbClr val="FF0000"/>
                </a:solidFill>
              </a:rPr>
              <a:t>DR</a:t>
            </a:r>
            <a:r>
              <a:rPr lang="en-US" altLang="ja-JP" dirty="0" smtClean="0"/>
              <a:t> of string-theoretic </a:t>
            </a:r>
            <a:r>
              <a:rPr lang="en-US" altLang="ja-JP" dirty="0" err="1" smtClean="0"/>
              <a:t>axions</a:t>
            </a:r>
            <a:r>
              <a:rPr lang="en-US" altLang="ja-JP" dirty="0" smtClean="0"/>
              <a:t>.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 volume CY: </a:t>
            </a:r>
            <a:r>
              <a:rPr lang="en-US" altLang="ja-JP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Ultralight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No-scale</a:t>
            </a:r>
            <a:endParaRPr lang="en-US" altLang="ja-JP" dirty="0" smtClean="0"/>
          </a:p>
          <a:p>
            <a:endParaRPr lang="en-US" altLang="ja-JP" sz="1050" dirty="0" smtClean="0"/>
          </a:p>
          <a:p>
            <a:pPr>
              <a:buNone/>
            </a:pPr>
            <a:endParaRPr lang="en-US" altLang="ja-JP" sz="1200" dirty="0"/>
          </a:p>
        </p:txBody>
      </p:sp>
      <p:sp>
        <p:nvSpPr>
          <p:cNvPr id="7" name="正方形/長方形 6"/>
          <p:cNvSpPr/>
          <p:nvPr/>
        </p:nvSpPr>
        <p:spPr>
          <a:xfrm>
            <a:off x="418235" y="5590981"/>
            <a:ext cx="8402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ja-JP" sz="3600" dirty="0" smtClean="0"/>
              <a:t>in 4D N=1 </a:t>
            </a:r>
            <a:r>
              <a:rPr lang="en-US" altLang="ja-JP" sz="3600" dirty="0" err="1" smtClean="0"/>
              <a:t>supergravity</a:t>
            </a:r>
            <a:r>
              <a:rPr lang="en-US" altLang="ja-JP" sz="3600" dirty="0" smtClean="0"/>
              <a:t> (SUGRA) framework.</a:t>
            </a:r>
            <a:endParaRPr lang="ja-JP" altLang="en-US" sz="3600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Summary of cosmology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ja-JP" dirty="0" smtClean="0"/>
              <a:t>The φ decay: φ</a:t>
            </a:r>
            <a:r>
              <a:rPr lang="ja-JP" altLang="en-US" dirty="0" smtClean="0"/>
              <a:t>→ </a:t>
            </a:r>
            <a:r>
              <a:rPr lang="en-US" altLang="ja-JP" dirty="0" smtClean="0">
                <a:solidFill>
                  <a:srgbClr val="00B050"/>
                </a:solidFill>
              </a:rPr>
              <a:t>Higgs</a:t>
            </a:r>
            <a:r>
              <a:rPr lang="en-US" altLang="ja-JP" dirty="0" smtClean="0"/>
              <a:t> + </a:t>
            </a:r>
            <a:r>
              <a:rPr lang="en-US" altLang="ja-JP" dirty="0" err="1" smtClean="0">
                <a:solidFill>
                  <a:srgbClr val="FF0000"/>
                </a:solidFill>
              </a:rPr>
              <a:t>axions</a:t>
            </a:r>
            <a:r>
              <a:rPr lang="en-US" altLang="ja-JP" dirty="0" smtClean="0"/>
              <a:t> + Wino</a:t>
            </a:r>
          </a:p>
          <a:p>
            <a:pPr>
              <a:buNone/>
            </a:pPr>
            <a:endParaRPr lang="en-US" altLang="ja-JP" sz="1050" dirty="0" smtClean="0"/>
          </a:p>
          <a:p>
            <a:r>
              <a:rPr lang="en-US" altLang="ja-JP" dirty="0" smtClean="0"/>
              <a:t>reheats the universe at  </a:t>
            </a:r>
            <a:r>
              <a:rPr lang="en-US" altLang="ja-JP" dirty="0" err="1" smtClean="0">
                <a:solidFill>
                  <a:srgbClr val="00B050"/>
                </a:solidFill>
              </a:rPr>
              <a:t>T</a:t>
            </a:r>
            <a:r>
              <a:rPr lang="en-US" altLang="ja-JP" baseline="-25000" dirty="0" err="1" smtClean="0">
                <a:solidFill>
                  <a:srgbClr val="00B050"/>
                </a:solidFill>
              </a:rPr>
              <a:t>dec</a:t>
            </a:r>
            <a:r>
              <a:rPr lang="en-US" altLang="ja-JP" dirty="0" smtClean="0">
                <a:solidFill>
                  <a:srgbClr val="00B050"/>
                </a:solidFill>
              </a:rPr>
              <a:t> </a:t>
            </a:r>
            <a:r>
              <a:rPr lang="ja-JP" altLang="en-US" dirty="0" smtClean="0">
                <a:solidFill>
                  <a:srgbClr val="00B050"/>
                </a:solidFill>
              </a:rPr>
              <a:t>～ </a:t>
            </a:r>
            <a:r>
              <a:rPr lang="en-US" altLang="ja-JP" dirty="0" smtClean="0">
                <a:solidFill>
                  <a:srgbClr val="00B050"/>
                </a:solidFill>
              </a:rPr>
              <a:t>1GeV</a:t>
            </a:r>
            <a:r>
              <a:rPr lang="en-US" altLang="ja-JP" dirty="0" smtClean="0"/>
              <a:t>.</a:t>
            </a:r>
          </a:p>
          <a:p>
            <a:pPr>
              <a:buNone/>
            </a:pPr>
            <a:endParaRPr lang="en-US" altLang="ja-JP" sz="1050" dirty="0" smtClean="0"/>
          </a:p>
          <a:p>
            <a:r>
              <a:rPr lang="en-US" altLang="ja-JP" dirty="0" smtClean="0"/>
              <a:t>also produces </a:t>
            </a:r>
            <a:r>
              <a:rPr lang="en-US" altLang="ja-JP" dirty="0" smtClean="0">
                <a:solidFill>
                  <a:srgbClr val="FF0000"/>
                </a:solidFill>
              </a:rPr>
              <a:t>DR</a:t>
            </a:r>
            <a:r>
              <a:rPr lang="en-US" altLang="ja-JP" dirty="0" smtClean="0"/>
              <a:t> of string-theoretic </a:t>
            </a:r>
            <a:r>
              <a:rPr lang="en-US" altLang="ja-JP" dirty="0" err="1" smtClean="0"/>
              <a:t>axions</a:t>
            </a:r>
            <a:r>
              <a:rPr lang="en-US" altLang="ja-JP" dirty="0" smtClean="0"/>
              <a:t>.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 volume CY: </a:t>
            </a:r>
            <a:r>
              <a:rPr lang="en-US" altLang="ja-JP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Ultralight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</a:t>
            </a:r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No-scale</a:t>
            </a:r>
            <a:endParaRPr lang="en-US" altLang="ja-JP" dirty="0" smtClean="0"/>
          </a:p>
          <a:p>
            <a:endParaRPr lang="en-US" altLang="ja-JP" sz="1050" dirty="0" smtClean="0"/>
          </a:p>
          <a:p>
            <a:r>
              <a:rPr lang="en-US" altLang="ja-JP" dirty="0" smtClean="0"/>
              <a:t>a</a:t>
            </a:r>
            <a:r>
              <a:rPr kumimoji="1" lang="en-US" altLang="ja-JP" dirty="0" smtClean="0"/>
              <a:t>lso produces DM of Winos  </a:t>
            </a:r>
            <a:r>
              <a:rPr kumimoji="1" lang="en-US" altLang="ja-JP" sz="2800" dirty="0" smtClean="0"/>
              <a:t>(with assumed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R-parity</a:t>
            </a:r>
            <a:r>
              <a:rPr kumimoji="1" lang="en-US" altLang="ja-JP" sz="2800" dirty="0" smtClean="0"/>
              <a:t>).</a:t>
            </a:r>
          </a:p>
          <a:p>
            <a:pPr>
              <a:buNone/>
            </a:pPr>
            <a:endParaRPr lang="en-US" altLang="ja-JP" sz="1200" dirty="0"/>
          </a:p>
        </p:txBody>
      </p:sp>
      <p:sp>
        <p:nvSpPr>
          <p:cNvPr id="7" name="正方形/長方形 6"/>
          <p:cNvSpPr/>
          <p:nvPr/>
        </p:nvSpPr>
        <p:spPr>
          <a:xfrm>
            <a:off x="418235" y="5590981"/>
            <a:ext cx="8402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ja-JP" sz="3600" dirty="0" smtClean="0"/>
              <a:t>in 4D N=1 </a:t>
            </a:r>
            <a:r>
              <a:rPr lang="en-US" altLang="ja-JP" sz="3600" dirty="0" err="1" smtClean="0"/>
              <a:t>supergravity</a:t>
            </a:r>
            <a:r>
              <a:rPr lang="en-US" altLang="ja-JP" sz="3600" dirty="0" smtClean="0"/>
              <a:t> (SUGRA) framework.</a:t>
            </a:r>
            <a:endParaRPr lang="ja-JP" altLang="en-US" sz="3600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Summary of cosmology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18235" y="5590981"/>
            <a:ext cx="8402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ja-JP" sz="3600" dirty="0" smtClean="0"/>
              <a:t>in 4D N=1 </a:t>
            </a:r>
            <a:r>
              <a:rPr lang="en-US" altLang="ja-JP" sz="3600" dirty="0" err="1" smtClean="0"/>
              <a:t>supergravity</a:t>
            </a:r>
            <a:r>
              <a:rPr lang="en-US" altLang="ja-JP" sz="3600" dirty="0" smtClean="0"/>
              <a:t> (SUGRA) framework.</a:t>
            </a:r>
            <a:endParaRPr lang="ja-JP" altLang="en-US" sz="3600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For confirmation of dark radiation</a:t>
            </a:r>
            <a:endParaRPr kumimoji="1" lang="ja-JP" altLang="en-US" dirty="0"/>
          </a:p>
        </p:txBody>
      </p:sp>
      <p:pic>
        <p:nvPicPr>
          <p:cNvPr id="6" name="Picture 2" descr="C:\Users\Tetsutaro Higaki\Desktop\planck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632848" cy="5178726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6516216" y="6237312"/>
            <a:ext cx="235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WMAP 9-year, </a:t>
            </a:r>
            <a:r>
              <a:rPr lang="en-US" altLang="ja-JP" sz="1400" dirty="0" smtClean="0">
                <a:solidFill>
                  <a:srgbClr val="FF0000"/>
                </a:solidFill>
              </a:rPr>
              <a:t>1212.5226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5733256"/>
            <a:ext cx="8280920" cy="923330"/>
          </a:xfrm>
          <a:prstGeom prst="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dirty="0" smtClean="0">
                <a:solidFill>
                  <a:schemeClr val="bg1"/>
                </a:solidFill>
              </a:rPr>
              <a:t>Needs </a:t>
            </a:r>
            <a:r>
              <a:rPr lang="en-US" altLang="ja-JP" sz="5400" dirty="0" smtClean="0">
                <a:solidFill>
                  <a:schemeClr val="bg1"/>
                </a:solidFill>
              </a:rPr>
              <a:t>data from the Planck.</a:t>
            </a:r>
            <a:endParaRPr kumimoji="1" lang="ja-JP" alt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Many open questions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pPr marL="342900" lvl="1" indent="-342900" algn="ctr">
              <a:buNone/>
            </a:pPr>
            <a:endParaRPr lang="en-US" altLang="ja-JP" sz="4000" dirty="0" smtClean="0">
              <a:solidFill>
                <a:srgbClr val="FF0000"/>
              </a:solidFill>
            </a:endParaRPr>
          </a:p>
          <a:p>
            <a:pPr marL="342900" lvl="1" indent="-342900" algn="ctr">
              <a:buNone/>
            </a:pPr>
            <a:r>
              <a:rPr lang="en-US" altLang="ja-JP" sz="4000" dirty="0" smtClean="0">
                <a:solidFill>
                  <a:srgbClr val="FF0000"/>
                </a:solidFill>
              </a:rPr>
              <a:t>Concrete stringy realization?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 marL="342900" lvl="1" indent="-342900">
              <a:buNone/>
            </a:pPr>
            <a:endParaRPr lang="en-US" altLang="ja-JP" dirty="0" smtClean="0"/>
          </a:p>
          <a:p>
            <a:pPr marL="342900" lvl="1" indent="-342900" algn="ctr">
              <a:buNone/>
            </a:pPr>
            <a:r>
              <a:rPr lang="en-US" altLang="ja-JP" sz="4000" dirty="0" smtClean="0">
                <a:solidFill>
                  <a:srgbClr val="FF0000"/>
                </a:solidFill>
              </a:rPr>
              <a:t>Vacuum selection rule?</a:t>
            </a:r>
            <a:endParaRPr lang="en-US" altLang="ja-JP" dirty="0" smtClean="0"/>
          </a:p>
          <a:p>
            <a:pPr marL="342900" lvl="1" indent="-342900">
              <a:buNone/>
            </a:pPr>
            <a:endParaRPr lang="en-US" altLang="ja-JP" dirty="0" smtClean="0"/>
          </a:p>
          <a:p>
            <a:pPr marL="342900" lvl="1" indent="-342900" algn="ctr">
              <a:buNone/>
            </a:pPr>
            <a:r>
              <a:rPr lang="en-US" altLang="ja-JP" sz="4000" dirty="0" smtClean="0">
                <a:solidFill>
                  <a:srgbClr val="00B050"/>
                </a:solidFill>
              </a:rPr>
              <a:t>Reconsideration of “naturalness”?:</a:t>
            </a:r>
          </a:p>
          <a:p>
            <a:pPr marL="342900" lvl="1" indent="-342900" algn="ctr">
              <a:buNone/>
            </a:pPr>
            <a:r>
              <a:rPr lang="en-US" altLang="ja-JP" sz="4000" dirty="0" err="1" smtClean="0">
                <a:solidFill>
                  <a:srgbClr val="00B050"/>
                </a:solidFill>
              </a:rPr>
              <a:t>M</a:t>
            </a:r>
            <a:r>
              <a:rPr lang="en-US" altLang="ja-JP" sz="4000" baseline="-25000" dirty="0" err="1" smtClean="0">
                <a:solidFill>
                  <a:srgbClr val="00B050"/>
                </a:solidFill>
              </a:rPr>
              <a:t>new</a:t>
            </a:r>
            <a:r>
              <a:rPr lang="en-US" altLang="ja-JP" sz="4000" baseline="-25000" dirty="0" smtClean="0">
                <a:solidFill>
                  <a:srgbClr val="00B050"/>
                </a:solidFill>
              </a:rPr>
              <a:t> phys</a:t>
            </a:r>
            <a:r>
              <a:rPr lang="en-US" altLang="ja-JP" sz="4000" dirty="0" smtClean="0">
                <a:solidFill>
                  <a:srgbClr val="00B050"/>
                </a:solidFill>
              </a:rPr>
              <a:t> &gt;&gt; </a:t>
            </a:r>
            <a:r>
              <a:rPr lang="en-US" altLang="ja-JP" sz="4000" dirty="0" err="1" smtClean="0">
                <a:solidFill>
                  <a:srgbClr val="00B050"/>
                </a:solidFill>
              </a:rPr>
              <a:t>TeV</a:t>
            </a:r>
            <a:r>
              <a:rPr lang="en-US" altLang="ja-JP" sz="4000" dirty="0" smtClean="0">
                <a:solidFill>
                  <a:srgbClr val="00B050"/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usepackage{amsmath}&#10;\usepackage{amssymb}&#10;\usepackage[usenames]{color}&#10;\begin{document}&#10;\begin{align*}&#10;&#10;\end{align*}&#10;\end{document}&#10;"/>
  <p:tag name="TEX2PS" val="platex $(base).tex; dvipsk -D $(res) -E -o $(base).ps $(base).dvi"/>
  <p:tag name="TEX2PSBATCH" val="platex --interaction=nonstopmode $(base).tex; dvipsk -D $(res) -E -o $(base).ps $(base).dvi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348"/>
  <p:tag name="DEFAULTHEIGHT" val="3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N_{\rm eff} = 2.78 \pm 0.55 ~(68\%~{\rm CL}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91.0006"/>
  <p:tag name="PICTUREFILESIZE" val="1417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W}^0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1.98008"/>
  <p:tag name="PICTUREFILESIZE" val="235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W}^0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1.98008"/>
  <p:tag name="PICTUREFILESIZE" val="235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W}^{\pm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4.98008"/>
  <p:tag name="PICTUREFILESIZE" val="198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W}^{\mp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4.98008"/>
  <p:tag name="PICTUREFILESIZE" val="175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W}^{\pm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4.98008"/>
  <p:tag name="PICTUREFILESIZE" val="175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W}^0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1.98008"/>
  <p:tag name="PICTUREFILESIZE" val="235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W}^0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1.98008"/>
  <p:tag name="PICTUREFILESIZE" val="235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langle \sigma v \rangle \simeq \frac{3 g_2^4}{16\pi M_{\tilde{W}^0}^2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54.9803"/>
  <p:tag name="PICTUREFILESIZE" val="144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Delta N_{\rm eff} \sim 1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05.0002"/>
  <p:tag name="PICTUREFILESIZE" val="46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rm Note}:~&#10;M_{\rm pl} = 2.4\times 10^{18} {\rm GeV} \equiv 1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31.9807"/>
  <p:tag name="PICTUREFILESIZE" val="145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si_{\rm matter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02"/>
  <p:tag name="BOXFONT" val="10"/>
  <p:tag name="BOXWRAP" val="False"/>
  <p:tag name="WORKAROUNDTRANSPARENCYBUG" val="False"/>
  <p:tag name="BITMAPFORMAT" val="pngmono"/>
  <p:tag name="DEBUGINTERACTIVE" val="True"/>
  <p:tag name="ORIGWIDTH" val="70.98016"/>
  <p:tag name="PICTUREFILESIZE" val="36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A_{\mu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02"/>
  <p:tag name="BOXFONT" val="10"/>
  <p:tag name="BOXWRAP" val="False"/>
  <p:tag name="WORKAROUNDTRANSPARENCYBUG" val="False"/>
  <p:tag name="BITMAPFORMAT" val="pngmono"/>
  <p:tag name="DEBUGINTERACTIVE" val="True"/>
  <p:tag name="ORIGWIDTH" val="25.98008"/>
  <p:tag name="PICTUREFILESIZE" val="15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g_{\mu \nu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02"/>
  <p:tag name="BOXFONT" val="10"/>
  <p:tag name="BOXWRAP" val="False"/>
  <p:tag name="WORKAROUNDTRANSPARENCYBUG" val="False"/>
  <p:tag name="BITMAPFORMAT" val="pngmono"/>
  <p:tag name="DEBUGINTERACTIVE" val="True"/>
  <p:tag name="ORIGWIDTH" val="30.96008"/>
  <p:tag name="PICTUREFILESIZE" val="19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 \int_{\Sigma_n} \sqrt{g}\,  \int_{{\cal M}_{4}} (F_{\mu \nu})^2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75.9804"/>
  <p:tag name="PICTUREFILESIZE" val="1289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 \int_{\Sigma_n} \sqrt{g}\,  \int_{{\cal M}_{4}} (F_{\mu \nu})^2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75.9804"/>
  <p:tag name="PICTUREFILESIZE" val="128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 \int_{\Sigma_n} \sqrt{g}\,  \int_{{\cal M}_{4}} (F_{\mu \nu})^2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75.9804"/>
  <p:tag name="PICTUREFILESIZE" val="1289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 \int_{\Sigma_n} C_n \int_{{\cal M}_{4}} F_2 \wedge F_2,&#10;\qquad &#10;C_n = C_{\mu_1 \mu_2 \cdots \mu_n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87.0008"/>
  <p:tag name="PICTUREFILESIZE" val="191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N_{\rm eff}= N_{\rm eff}^{\rm (std)} + \Delta N_{\rm eff};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225.9605"/>
  <p:tag name="PICTUREFILESIZE" val="11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 \int_{\Sigma_n} C_n \int_{{\cal M}_{4}} F_2 \wedge F_2,&#10;\qquad &#10;C_n = C_{\mu_1 \mu_2 \cdots \mu_n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87.0008"/>
  <p:tag name="PICTUREFILESIZE" val="191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 \int_{\Sigma_n} C_n \int_{{\cal M}_{4}} F_2 \wedge F_2,&#10;\qquad &#10;C_n = C_{\mu_1 \mu_2 \cdots \mu_n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87.0008"/>
  <p:tag name="PICTUREFILESIZE" val="191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rm Fluxes}:~\int \langle dC_n \rangle = N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564"/>
  <p:tag name="BOXFONT" val="10"/>
  <p:tag name="BOXWRAP" val="False"/>
  <p:tag name="WORKAROUNDTRANSPARENCYBUG" val="False"/>
  <p:tag name="BITMAPFORMAT" val="pngmono"/>
  <p:tag name="DEBUGINTERACTIVE" val="True"/>
  <p:tag name="ORIGWIDTH" val="213.0005"/>
  <p:tag name="PICTUREFILESIZE" val="1140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rm On~branes}:~&#10;\langle F_{\mu \nu}\tilde{F}^{\mu \nu} \rangle \neq 0,~~~&#10;\langle \lambda \lambda \rangle \neq 0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564"/>
  <p:tag name="BOXFONT" val="10"/>
  <p:tag name="BOXWRAP" val="False"/>
  <p:tag name="WORKAROUNDTRANSPARENCYBUG" val="False"/>
  <p:tag name="BITMAPFORMAT" val="pngmono"/>
  <p:tag name="DEBUGINTERACTIVE" val="True"/>
  <p:tag name="ORIGWIDTH" val="384.0008"/>
  <p:tag name="PICTUREFILESIZE" val="183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V_{\rm flux} \sim \int_{{\cal M}_6} \langle dC_n \rangle^2; ~~~&#10;V_{\rm inst} \sim e^{-\frac{1}{g^2}+ i \vartheta } \sim e^{-\phi +ia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450.0009"/>
  <p:tag name="PICTUREFILESIZE" val="2610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V(\phi, a, \cdots )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05.0002"/>
  <p:tag name="PICTUREFILESIZE" val="522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int_{\Sigma_{n+1}} \langle dC_n \rangle = N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4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1006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 = \langle \phi \rangle + \delta \phi, ~~~&#10;a = \langle a \rangle + \delta a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76.9605"/>
  <p:tag name="PICTUREFILESIZE" val="123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because ~&#10;S_{\rm Dp-brane} \supset \int C_{p+1};~~~&#10;\delta_g C_{p+1} = d \eta_p 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96.9608"/>
  <p:tag name="PICTUREFILESIZE" val="191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delta_{g} a = {\rm const.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18.9802"/>
  <p:tag name="PICTUREFILESIZE" val="58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N_{\rm eff}^{\rm (std)} \approx 3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99.96024"/>
  <p:tag name="PICTUREFILESIZE" val="70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cal V}_{\rm cheese} &#10;= {\cal V}_0 - \sum_i v^i_{\rm hole}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222.0005"/>
  <p:tag name="PICTUREFILESIZE" val="1277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S_{10} \supset (\alpha')^3 \int {\cal R}^4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62.0003"/>
  <p:tag name="PICTUREFILESIZE" val="1043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 {\rm Re}(f) (F_{\mu \nu})^2 + &#10;{\rm Im}(f) F_{\mu \nu} \tilde{F}^{\mu \nu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12"/>
  <p:tag name="BOXFONT" val="10"/>
  <p:tag name="BOXWRAP" val="False"/>
  <p:tag name="WORKAROUNDTRANSPARENCYBUG" val="False"/>
  <p:tag name="BITMAPFORMAT" val="pngmono"/>
  <p:tag name="DEBUGINTERACTIVE" val="True"/>
  <p:tag name="ORIGWIDTH" val="276.9605"/>
  <p:tag name="PICTUREFILESIZE" val="1504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K_{i\bar{j}} \partial_{\mu}\Phi^i (\partial^{\mu}\Phi^{\bar{j}})^{\dag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12"/>
  <p:tag name="BOXFONT" val="10"/>
  <p:tag name="BOXWRAP" val="False"/>
  <p:tag name="WORKAROUNDTRANSPARENCYBUG" val="False"/>
  <p:tag name="BITMAPFORMAT" val="pngmono"/>
  <p:tag name="DEBUGINTERACTIVE" val="True"/>
  <p:tag name="ORIGWIDTH" val="154.9803"/>
  <p:tag name="PICTUREFILESIZE" val="110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K_{i\bar{j}} = \partial_{\Phi^i}\partial_{(\Phi^{\bar{j})^{\dag}}} K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12"/>
  <p:tag name="BOXFONT" val="10"/>
  <p:tag name="BOXWRAP" val="False"/>
  <p:tag name="WORKAROUNDTRANSPARENCYBUG" val="False"/>
  <p:tag name="BITMAPFORMAT" val="pngmono"/>
  <p:tag name="DEBUGINTERACTIVE" val="True"/>
  <p:tag name="ORIGWIDTH" val="168.9603"/>
  <p:tag name="PICTUREFILESIZE" val="1007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D_i W = e^{-K}\partial_{\Phi^i} (e^K W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12"/>
  <p:tag name="BOXFONT" val="10"/>
  <p:tag name="BOXWRAP" val="False"/>
  <p:tag name="WORKAROUNDTRANSPARENCYBUG" val="False"/>
  <p:tag name="BITMAPFORMAT" val="pngmono"/>
  <p:tag name="DEBUGINTERACTIVE" val="True"/>
  <p:tag name="ORIGWIDTH" val="214.9805"/>
  <p:tag name="PICTUREFILESIZE" val="1288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F^I:~{\rm SUSY~breaking}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02.9804"/>
  <p:tag name="PICTUREFILESIZE" val="98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m_{3/2} = e^{K/2}W:~{\rm gravitino~mass}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19.9806"/>
  <p:tag name="PICTUREFILESIZE" val="165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cal V} = (T_b+T_b^{\dag})^{3/2} - (T_s + T_s^{\dag})^{3/2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15.0006"/>
  <p:tag name="PICTUREFILESIZE" val="1597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K= -2 \log({\cal V} + \hat{\xi}), ~  \\&#10;W=W_0 +A_s e^{-2\pi T_s } .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204.0004"/>
  <p:tag name="PICTUREFILESIZE" val="181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3H^2 M_{\rm pl}^2 = \rho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18.9802"/>
  <p:tag name="PICTUREFILESIZE" val="66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hat{\xi} &#10;= \frac{\xi}{g_s^{3/2}}&#10;= -\frac{\chi({\rm CY}) \zeta(3)}{4(2\pi)^3 g_s^{3/2}}&#10;= {\cal O}(1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21.0006"/>
  <p:tag name="PICTUREFILESIZE" val="272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A_{s} ={\cal O}(1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02.9602"/>
  <p:tag name="PICTUREFILESIZE" val="486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W_0 = W_{\rm flux, ISD} = \int_{\cal M} G_3 \wedge \Omega ={\cal O}(1)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60.9607"/>
  <p:tag name="PICTUREFILESIZE" val="201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sim e^{\frac{2\pi \xi^{2/3}}{g_s}} \gg 1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26.9602"/>
  <p:tag name="PICTUREFILESIZE" val="803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cal V} \sim \tau_b^{3/2} \sim &#10;%\frac{W_0 \sqrt{\langle \tau_s \rangle}}{2\pi A_s}&#10;e^{2\pi \langle \tau_s \rangle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69.9803"/>
  <p:tag name="PICTUREFILESIZE" val="979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sim \log {\cal V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69.96016"/>
  <p:tag name="PICTUREFILESIZE" val="353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au_s \sim \frac{\xi^{2/3}}{g_s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87.96016"/>
  <p:tag name="PICTUREFILESIZE" val="724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cal V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3.98"/>
  <p:tag name="PICTUREFILESIZE" val="104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m_{3/2} \sim \frac{1}{{\cal V}},~~~&#10;m_{\phi_b} \sim \frac{1}{{\cal V}^{3/2}}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243.0005"/>
  <p:tag name="PICTUREFILESIZE" val="1373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F^{\rm local} \sim \frac{1}{{\cal V}^2} 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15.9802"/>
  <p:tag name="PICTUREFILESIZE" val="6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mbox{1212.6267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03.9802"/>
  <p:tag name="PICTUREFILESIZE" val="531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b \simeq \frac{3{\rm Re}(\delta  T_b)}{\sqrt{6}\langle&#10; {\rm Re}(T_b) \rangle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62.9603"/>
  <p:tag name="PICTUREFILESIZE" val="178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S_{10} \supset (\alpha')^3 \int {\cal R}^4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62.0003"/>
  <p:tag name="PICTUREFILESIZE" val="1043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S_{10} \supset (\alpha')^3 \int {\cal R}^4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62.0003"/>
  <p:tag name="PICTUREFILESIZE" val="1043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A \sim M_{1/2} \sim \mu ={\cal O}(1) {\rm TeV},  \\&#10;m_0 = {\cal O}(1-10^4) {\rm TeV} , \\&#10;B\mu = zm_0^2  ~~~~~~~~~~~~~~ \\&#10;\rightarrow 125{\rm GeV}~{\rm Higgs}&#10;~~~~~~~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62.9806"/>
  <p:tag name="PICTUREFILESIZE" val="393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an \beta = \frac{\langle H_u \rangle}{\langle H_d \rangle}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32.0002"/>
  <p:tag name="PICTUREFILESIZE" val="1044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delta W = e^{-2\pi T_b} 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24.9802"/>
  <p:tag name="PICTUREFILESIZE" val="620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 \to {\rm radiation},~ {\rm DM}, ~{\rm axions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68.9806"/>
  <p:tag name="PICTUREFILESIZE" val="1262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 \simeq \frac{3{\rm Re}(\delta  T_b)}{\sqrt{6}\langle&#10; {\rm Re}(T_b) \rangle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54.9803"/>
  <p:tag name="PICTUREFILESIZE" val="1707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blue}{V_{\rm moduli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66.96016"/>
  <p:tag name="PICTUREFILESIZE" val="3537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N_{\rm eff} = 3.71 \pm 0.35~(1.9 \sigma {\rm CL}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80.9806"/>
  <p:tag name="PICTUREFILESIZE" val="1193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red}{V_{\rm inf} \sim H_{\rm inf}^2 \sim \frac{H_0^2}{{\cal V}^2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162.0003"/>
  <p:tag name="PICTUREFILESIZE" val="220427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blue}{V_{\rm moduli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66.96016"/>
  <p:tag name="PICTUREFILESIZE" val="3537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red}{V_{\rm inf} \sim H_{\rm inf}^2 \sim \frac{H_0^2}{{\cal V}^2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162.0003"/>
  <p:tag name="PICTUREFILESIZE" val="220427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V_{\rm moduli} + V_{\rm inf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32.0002"/>
  <p:tag name="PICTUREFILESIZE" val="496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blue}{V_{\rm moduli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66.96016"/>
  <p:tag name="PICTUREFILESIZE" val="35373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red}{V_{\rm inf} \sim H_{\rm inf}^2 \sim \frac{H_0^2}{{\cal V}^2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162.0003"/>
  <p:tag name="PICTUREFILESIZE" val="220427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V_{\rm moduli} + V_{\rm inf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32.0002"/>
  <p:tag name="PICTUREFILESIZE" val="49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N_{\rm eff} = 2.78 \pm 0.55 ~(68\%~{\rm CL}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91.0006"/>
  <p:tag name="PICTUREFILESIZE" val="1417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blue}{V_{\rm moduli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66.96016"/>
  <p:tag name="PICTUREFILESIZE" val="35373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m_{\phi_1}^2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6.00008"/>
  <p:tag name="PICTUREFILESIZE" val="312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red}{V_{\rm inf} \sim H_{\rm inf}^2 \sim \frac{H_0^2}{{\cal V}^2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162.0003"/>
  <p:tag name="PICTUREFILESIZE" val="220427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V_{\rm moduli} + V_{\rm inf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32.0002"/>
  <p:tag name="PICTUREFILESIZE" val="496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blue}{V_{\rm moduli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66.96016"/>
  <p:tag name="PICTUREFILESIZE" val="35373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m_{\phi_1}^2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6.00008"/>
  <p:tag name="PICTUREFILESIZE" val="31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red}{V_{\rm inf} \sim H_{\rm inf}^2 \sim \frac{H_0^2}{{\cal V}^2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162.0003"/>
  <p:tag name="PICTUREFILESIZE" val="220427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V_{\rm moduli} + V_{\rm inf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32.0002"/>
  <p:tag name="PICTUREFILESIZE" val="49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N_{\rm eff} = 3.26 \pm 0.35 ~(68\%~{\rm CL}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91.0006"/>
  <p:tag name="PICTUREFILESIZE" val="1461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extcolor{blue}{V_{\rm moduli}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bmp256"/>
  <p:tag name="DEBUGINTERACTIVE" val="True"/>
  <p:tag name="ORIGWIDTH" val="66.96016"/>
  <p:tag name="PICTUREFILESIZE" val="35373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m_{\phi_1}^2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36.00008"/>
  <p:tag name="PICTUREFILESIZE" val="312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H_{\rm inf} \lesssim m_{\phi_1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05.0002"/>
  <p:tag name="PICTUREFILESIZE" val="547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Delta \phi_1 \simeq \bigg(\frac{H_{\rm inf}}{m_{\phi_1}}\bigg)^2  \lesssim 1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96.9804"/>
  <p:tag name="PICTUREFILESIZE" val="1475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Delta \phi_1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40.98008"/>
  <p:tag name="PICTUREFILESIZE" val="251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phi_1 = \log({\cal V})/\sqrt{3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59.0003"/>
  <p:tag name="PICTUREFILESIZE" val="920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Delta \phi_1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40.98008"/>
  <p:tag name="PICTUREFILESIZE" val="251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rho_{\phi_1} = m_{\phi_1}^2 \Delta \phi_1^2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42.9803"/>
  <p:tag name="PICTUREFILESIZE" val="92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N_{\rm eff} = 3.26 \pm 0.35 ~(68\%~{\rm CL}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91.0006"/>
  <p:tag name="PICTUREFILESIZE" val="1461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cal L} \supset -K_{T\bar{T}} |\partial T|^2 &#10;\supset  \frac{2}{\sqrt{6}M_{\rm pl}} \phi(\partial a)^2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12.9606"/>
  <p:tag name="PICTUREFILESIZE" val="2073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{\cal L} \supset -K_{T'\bar{T'}} |\partial T'|^2 &#10;\supset  \frac{z}{\sqrt{6}M_{\rm pl}} (\partial^2 \phi) &#10;\hat{H}_u \hat{H}_d + c.c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429.0009"/>
  <p:tag name="PICTUREFILESIZE" val="2700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B_a \simeq \frac{1}{2n_H  + 1}.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42.9803"/>
  <p:tag name="PICTUREFILESIZE" val="706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 &#10;\Gamma_{\phi_1} \simeq &#10;\frac{2n_{H} +1}{48\pi} \frac{m_{\phi_1}^3}{M_{\rm pl}^2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82"/>
  <p:tag name="BOXFONT" val="10"/>
  <p:tag name="BOXWRAP" val="False"/>
  <p:tag name="WORKAROUNDTRANSPARENCYBUG" val="False"/>
  <p:tag name="BITMAPFORMAT" val="pngmono"/>
  <p:tag name="DEBUGINTERACTIVE" val="True"/>
  <p:tag name="ORIGWIDTH" val="184.9804"/>
  <p:tag name="PICTUREFILESIZE" val="1556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A_m =\left(&#10;    \begin{array}{cc}&#10;      * &amp; H_u  \\&#10;      H_d &amp; * &#10;    \end{array}&#10;  \right)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64"/>
  <p:tag name="BOXFONT" val="10"/>
  <p:tag name="BOXWRAP" val="False"/>
  <p:tag name="WORKAROUNDTRANSPARENCYBUG" val="False"/>
  <p:tag name="BITMAPFORMAT" val="pngmono"/>
  <p:tag name="DEBUGINTERACTIVE" val="True"/>
  <p:tag name="ORIGWIDTH" val="172.9803"/>
  <p:tag name="PICTUREFILESIZE" val="1072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an \beta = \frac{\langle H_u \rangle}{\langle H_d \rangle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126.9602"/>
  <p:tag name="PICTUREFILESIZE" val="1019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W}^0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1.98008"/>
  <p:tag name="PICTUREFILESIZE" val="235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W}^0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31.98008"/>
  <p:tag name="PICTUREFILESIZE" val="235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h}_{u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1.96008"/>
  <p:tag name="PICTUREFILESIZE" val="168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amssymb}&#10;\usepackage[usenames]{color}&#10;\begin{document}&#10;\begin{align*}&#10;\tilde{h}_{d}&#10;\end{align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8"/>
  <p:tag name="BOXFONT" val="10"/>
  <p:tag name="BOXWRAP" val="False"/>
  <p:tag name="WORKAROUNDTRANSPARENCYBUG" val="False"/>
  <p:tag name="BITMAPFORMAT" val="pngmono"/>
  <p:tag name="DEBUGINTERACTIVE" val="True"/>
  <p:tag name="ORIGWIDTH" val="21.00008"/>
  <p:tag name="PICTUREFILESIZE" val="1787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4593</TotalTime>
  <Words>2147</Words>
  <Application>Microsoft Office PowerPoint</Application>
  <PresentationFormat>画面に合わせる (4:3)</PresentationFormat>
  <Paragraphs>526</Paragraphs>
  <Slides>104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104</vt:i4>
      </vt:variant>
    </vt:vector>
  </HeadingPairs>
  <TitlesOfParts>
    <vt:vector size="105" baseType="lpstr">
      <vt:lpstr>Office テーマ</vt:lpstr>
      <vt:lpstr>Cosmology  in LARGE volume string models</vt:lpstr>
      <vt:lpstr>スライド 2</vt:lpstr>
      <vt:lpstr>1. Motivation:  Exploring the origin of the Universe.</vt:lpstr>
      <vt:lpstr>What is the Universe made of?</vt:lpstr>
      <vt:lpstr>スライド 5</vt:lpstr>
      <vt:lpstr>スライド 6</vt:lpstr>
      <vt:lpstr>スライド 7</vt:lpstr>
      <vt:lpstr>スライド 8</vt:lpstr>
      <vt:lpstr>Past and now of the Universe</vt:lpstr>
      <vt:lpstr>Past and now of the Universe</vt:lpstr>
      <vt:lpstr>My motivation</vt:lpstr>
      <vt:lpstr>Overview of string-theory-models</vt:lpstr>
      <vt:lpstr>スライド 13</vt:lpstr>
      <vt:lpstr>Main characters in 4D SUGRA</vt:lpstr>
      <vt:lpstr>Contents</vt:lpstr>
      <vt:lpstr>2. Observations of dark radiation                                (a hot DM)</vt:lpstr>
      <vt:lpstr>Dark radiation (DR)</vt:lpstr>
      <vt:lpstr>DR and expansion of the universe</vt:lpstr>
      <vt:lpstr>DR and expansion of the universe</vt:lpstr>
      <vt:lpstr>Mild DR evidence</vt:lpstr>
      <vt:lpstr>スライド 21</vt:lpstr>
      <vt:lpstr>スライド 22</vt:lpstr>
      <vt:lpstr>スライド 23</vt:lpstr>
      <vt:lpstr>CMB</vt:lpstr>
      <vt:lpstr>CMB</vt:lpstr>
      <vt:lpstr>スライド 26</vt:lpstr>
      <vt:lpstr>スライド 27</vt:lpstr>
      <vt:lpstr>Recent other CMB data</vt:lpstr>
      <vt:lpstr>Recent other CMB data</vt:lpstr>
      <vt:lpstr>Adoption of SPT result</vt:lpstr>
      <vt:lpstr>For confirmation of dark radiation</vt:lpstr>
      <vt:lpstr>3. LARGE volume scenario (LVS): IIB orientifold supergravities in flux vacua </vt:lpstr>
      <vt:lpstr>Motivation for string theory</vt:lpstr>
      <vt:lpstr>Extra dimensions and SUSY</vt:lpstr>
      <vt:lpstr>Phenomenological motivation</vt:lpstr>
      <vt:lpstr>スライド 36</vt:lpstr>
      <vt:lpstr>スライド 37</vt:lpstr>
      <vt:lpstr>Why moduli and axions?</vt:lpstr>
      <vt:lpstr>Moduli ～ gauge couplings</vt:lpstr>
      <vt:lpstr>Moduli ～ gauge couplings</vt:lpstr>
      <vt:lpstr>Moduli ～ gauge couplings</vt:lpstr>
      <vt:lpstr>Axions ～ θ-term</vt:lpstr>
      <vt:lpstr>Axions ～ θ-term</vt:lpstr>
      <vt:lpstr>Axions ～ θ-term</vt:lpstr>
      <vt:lpstr>What are their masses?  What are their VEVs? (= couplings etc.) </vt:lpstr>
      <vt:lpstr>Flux compactifications  with O-planes and D-branes</vt:lpstr>
      <vt:lpstr>Moduli/axion stabilization</vt:lpstr>
      <vt:lpstr>Example of potential for moduli</vt:lpstr>
      <vt:lpstr>Ultralight axion(s)</vt:lpstr>
      <vt:lpstr>Model: LARGE volume scenario (LVS)</vt:lpstr>
      <vt:lpstr>Cartoon of LVS models: Swiss cheese Calabi-Yaus</vt:lpstr>
      <vt:lpstr>Cartoon of LVS models: Swiss cheese Calabi-Yaus</vt:lpstr>
      <vt:lpstr>Cartoon of LVS models: Swiss cheese Calabi-Yaus</vt:lpstr>
      <vt:lpstr>Matter content of the MSSM (Minimal Supersymmetric Standard Model)</vt:lpstr>
      <vt:lpstr>Model details</vt:lpstr>
      <vt:lpstr>Notation for 4D N=1 SUGRA</vt:lpstr>
      <vt:lpstr>Volume moduli stabilization in LVS</vt:lpstr>
      <vt:lpstr>Scalar potential</vt:lpstr>
      <vt:lpstr>Exponentially LARGE volume CY</vt:lpstr>
      <vt:lpstr>CY volume      controls everything </vt:lpstr>
      <vt:lpstr>Mass scales</vt:lpstr>
      <vt:lpstr>Mass scales</vt:lpstr>
      <vt:lpstr>スライド 63</vt:lpstr>
      <vt:lpstr>A dark radiation candidate in LVS</vt:lpstr>
      <vt:lpstr>5. Dark radiation and dark matter  from the modulus decay</vt:lpstr>
      <vt:lpstr>Why modulus decay?</vt:lpstr>
      <vt:lpstr>Moduli problem in LVS</vt:lpstr>
      <vt:lpstr>Moduli problem in LVS</vt:lpstr>
      <vt:lpstr>Moduli problem in LVS</vt:lpstr>
      <vt:lpstr>Moduli problem in LVS</vt:lpstr>
      <vt:lpstr>Moduli problem in LVS</vt:lpstr>
      <vt:lpstr>Moduli problem in LVS</vt:lpstr>
      <vt:lpstr>Moduli problem for Hinf ≦ mφ1 </vt:lpstr>
      <vt:lpstr>Moduli problem for Hinf ≦ mφ1 </vt:lpstr>
      <vt:lpstr>Moduli problem for Hinf ≦ mφ1 </vt:lpstr>
      <vt:lpstr>スライド 76</vt:lpstr>
      <vt:lpstr>Modulus decay in LVS and No-scale</vt:lpstr>
      <vt:lpstr>スライド 78</vt:lpstr>
      <vt:lpstr>スライド 79</vt:lpstr>
      <vt:lpstr>スライド 80</vt:lpstr>
      <vt:lpstr>Dark radiation vs z (nH=1)</vt:lpstr>
      <vt:lpstr>Gauge-Higgs Unification in SUSY?</vt:lpstr>
      <vt:lpstr>Dark matter: Wino (With assumed R-parity)</vt:lpstr>
      <vt:lpstr>DM: Motivation for SUSY</vt:lpstr>
      <vt:lpstr>Modulus decay into Wino DM</vt:lpstr>
      <vt:lpstr>Modulus decay into Wino DM</vt:lpstr>
      <vt:lpstr>Wino DM pair annihilation</vt:lpstr>
      <vt:lpstr>Wino abundance Ωwinoh2 vs z</vt:lpstr>
      <vt:lpstr>Constraint on Wino-like DM mass</vt:lpstr>
      <vt:lpstr>DR and DM from modulus decay</vt:lpstr>
      <vt:lpstr>6.Conclusion and open questions</vt:lpstr>
      <vt:lpstr>スライド 92</vt:lpstr>
      <vt:lpstr>スライド 93</vt:lpstr>
      <vt:lpstr>Summary of cosmology</vt:lpstr>
      <vt:lpstr>Summary of cosmology</vt:lpstr>
      <vt:lpstr>Summary of cosmology</vt:lpstr>
      <vt:lpstr>Summary of cosmology</vt:lpstr>
      <vt:lpstr>For confirmation of dark radiation</vt:lpstr>
      <vt:lpstr>Many open questions</vt:lpstr>
      <vt:lpstr>Swiss-cheese can be useful  not only for “food life” but also for “our lives” in the cosmos.</vt:lpstr>
      <vt:lpstr>Thank you!</vt:lpstr>
      <vt:lpstr>Backup</vt:lpstr>
      <vt:lpstr>スライド 103</vt:lpstr>
      <vt:lpstr>Tension in H0 observations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  in LARGE volume string models</dc:title>
  <dc:creator>Tetsutaro Higaki</dc:creator>
  <cp:lastModifiedBy>Tetsutaro Higaki</cp:lastModifiedBy>
  <cp:revision>3304</cp:revision>
  <dcterms:created xsi:type="dcterms:W3CDTF">2012-09-19T13:09:36Z</dcterms:created>
  <dcterms:modified xsi:type="dcterms:W3CDTF">2013-01-29T08:42:15Z</dcterms:modified>
</cp:coreProperties>
</file>